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423" r:id="rId3"/>
    <p:sldId id="427" r:id="rId4"/>
    <p:sldId id="428" r:id="rId5"/>
    <p:sldId id="413" r:id="rId6"/>
    <p:sldId id="415" r:id="rId7"/>
    <p:sldId id="417" r:id="rId8"/>
    <p:sldId id="262" r:id="rId9"/>
    <p:sldId id="424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54F1"/>
    <a:srgbClr val="B98FF6"/>
    <a:srgbClr val="7626EA"/>
    <a:srgbClr val="14DFA3"/>
    <a:srgbClr val="0BB384"/>
    <a:srgbClr val="11D69D"/>
    <a:srgbClr val="480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5060"/>
  </p:normalViewPr>
  <p:slideViewPr>
    <p:cSldViewPr snapToGrid="0" snapToObjects="1" showGuides="1">
      <p:cViewPr>
        <p:scale>
          <a:sx n="130" d="100"/>
          <a:sy n="130" d="100"/>
        </p:scale>
        <p:origin x="2032" y="8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FC9C6-9177-7644-8CEE-F40E2DC837D8}" type="datetimeFigureOut">
              <a:rPr kumimoji="1" lang="zh-CN" altLang="en-US" smtClean="0"/>
              <a:t>2020/11/2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72907-1AD6-C944-8180-F82748B97C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56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72907-1AD6-C944-8180-F82748B97CD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892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1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2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705878" y="0"/>
            <a:ext cx="3825551" cy="6858000"/>
          </a:xfr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21095" y="755780"/>
            <a:ext cx="2649894" cy="5346440"/>
          </a:xfr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811209" y="755780"/>
            <a:ext cx="2649894" cy="5346440"/>
          </a:xfr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41177" y="2519265"/>
            <a:ext cx="3340358" cy="3732244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013370" y="469640"/>
            <a:ext cx="2708989" cy="3732244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8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1" y="1013926"/>
            <a:ext cx="6096000" cy="483014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08180" y="852196"/>
            <a:ext cx="6096000" cy="515360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2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131836" y="0"/>
            <a:ext cx="3999723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321697" cy="6904653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21697" y="0"/>
            <a:ext cx="3321697" cy="6904653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1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845419" y="695131"/>
            <a:ext cx="2687217" cy="546773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728995" y="695131"/>
            <a:ext cx="2687217" cy="546773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4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5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32921" y="1604865"/>
            <a:ext cx="2244293" cy="4015273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460242" y="452535"/>
            <a:ext cx="2193187" cy="4199553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05600" y="3340359"/>
            <a:ext cx="2244293" cy="317551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7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343399" y="1943878"/>
            <a:ext cx="3505201" cy="2988905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2040" y="1943878"/>
            <a:ext cx="3505201" cy="2988905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64758" y="1943878"/>
            <a:ext cx="3505201" cy="2988905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989753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064000" y="1989752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28000" y="1989754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1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83788" y="0"/>
            <a:ext cx="3624424" cy="230932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83788" y="2309327"/>
            <a:ext cx="3624424" cy="223934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283788" y="4548674"/>
            <a:ext cx="3624424" cy="230932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3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979504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064000" y="2540256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28000" y="3979504"/>
            <a:ext cx="4064000" cy="287849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4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567576" y="-1"/>
            <a:ext cx="3624424" cy="230932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746482" y="2309326"/>
            <a:ext cx="3624424" cy="223934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567576" y="4548673"/>
            <a:ext cx="3624424" cy="230932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98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007567" y="2621902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015134" y="0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128865" y="1160106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257730" y="2621902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10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4012164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012163" y="0"/>
            <a:ext cx="4167673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8179837" y="0"/>
            <a:ext cx="4012164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621902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007567" y="2621902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15134" y="2621902"/>
            <a:ext cx="2799184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6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86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9738048" y="1464908"/>
            <a:ext cx="2453951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997958" y="1464908"/>
            <a:ext cx="2453951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257868" y="1464908"/>
            <a:ext cx="2453951" cy="4236098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60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14188" cy="283650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192278" y="4021494"/>
            <a:ext cx="3999722" cy="283650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5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023117" cy="2799184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168883" y="0"/>
            <a:ext cx="3023117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" y="2799184"/>
            <a:ext cx="3023117" cy="4058816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04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" y="3475112"/>
            <a:ext cx="4982546" cy="3382887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8789436" y="1"/>
            <a:ext cx="3402563" cy="2310162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7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0" y="1"/>
            <a:ext cx="12192000" cy="6858000"/>
          </a:xfrm>
          <a:pattFill prst="divot">
            <a:fgClr>
              <a:srgbClr val="FF0000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1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8C91E-1CCE-2548-B1A9-94F0044680A9}" type="datetimeFigureOut">
              <a:t>2020/11/2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7FBF-6F6D-084F-88D7-7369D7AD1D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1" r:id="rId32"/>
    <p:sldLayoutId id="2147483682" r:id="rId33"/>
    <p:sldLayoutId id="214748368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B665D79-8EF9-7047-9F03-4CF14298FD1C}"/>
              </a:ext>
            </a:extLst>
          </p:cNvPr>
          <p:cNvSpPr/>
          <p:nvPr/>
        </p:nvSpPr>
        <p:spPr>
          <a:xfrm>
            <a:off x="0" y="1689313"/>
            <a:ext cx="12192000" cy="3456122"/>
          </a:xfrm>
          <a:prstGeom prst="rect">
            <a:avLst/>
          </a:prstGeo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1534332" y="1689313"/>
            <a:ext cx="10657668" cy="3456121"/>
          </a:xfrm>
          <a:prstGeom prst="rect">
            <a:avLst/>
          </a:prstGeom>
          <a:gradFill>
            <a:gsLst>
              <a:gs pos="100000">
                <a:srgbClr val="7626EA">
                  <a:alpha val="76000"/>
                </a:srgbClr>
              </a:gs>
              <a:gs pos="0">
                <a:srgbClr val="4808B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8AA1A7E-05A5-B441-98A3-78F5BA8D7461}"/>
              </a:ext>
            </a:extLst>
          </p:cNvPr>
          <p:cNvSpPr txBox="1"/>
          <p:nvPr/>
        </p:nvSpPr>
        <p:spPr>
          <a:xfrm>
            <a:off x="1644441" y="1845885"/>
            <a:ext cx="7464389" cy="17380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chemeClr val="bg1"/>
                </a:solidFill>
                <a:cs typeface="+mj-cs"/>
              </a:rPr>
              <a:t>Prosumer Era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chemeClr val="bg1"/>
                </a:solidFill>
                <a:cs typeface="+mj-cs"/>
              </a:rPr>
              <a:t>of Future Energy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3CE4088-B311-E347-9303-6212F40A1B43}"/>
              </a:ext>
            </a:extLst>
          </p:cNvPr>
          <p:cNvSpPr txBox="1"/>
          <p:nvPr/>
        </p:nvSpPr>
        <p:spPr>
          <a:xfrm>
            <a:off x="1644440" y="3319197"/>
            <a:ext cx="7464389" cy="17380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000" b="0" dirty="0">
                <a:solidFill>
                  <a:schemeClr val="bg1"/>
                </a:solidFill>
                <a:cs typeface="+mj-cs"/>
              </a:rPr>
              <a:t>Kaikai Yang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000" b="0" dirty="0">
                <a:solidFill>
                  <a:schemeClr val="bg1"/>
                </a:solidFill>
                <a:cs typeface="+mj-cs"/>
              </a:rPr>
              <a:t>Dipole Tech</a:t>
            </a:r>
          </a:p>
        </p:txBody>
      </p:sp>
    </p:spTree>
    <p:extLst>
      <p:ext uri="{BB962C8B-B14F-4D97-AF65-F5344CB8AC3E}">
        <p14:creationId xmlns:p14="http://schemas.microsoft.com/office/powerpoint/2010/main" val="1931505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A729B9-DF65-9A42-8CDF-45B869412EBA}"/>
              </a:ext>
            </a:extLst>
          </p:cNvPr>
          <p:cNvSpPr/>
          <p:nvPr/>
        </p:nvSpPr>
        <p:spPr>
          <a:xfrm>
            <a:off x="0" y="1369328"/>
            <a:ext cx="12192000" cy="3848100"/>
          </a:xfrm>
          <a:prstGeom prst="rect">
            <a:avLst/>
          </a:prstGeom>
          <a:pattFill prst="divot">
            <a:fgClr>
              <a:srgbClr val="9854F1"/>
            </a:fgClr>
            <a:bgClr>
              <a:schemeClr val="bg1"/>
            </a:bgClr>
          </a:pattFill>
        </p:spPr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0" y="1978928"/>
            <a:ext cx="12192000" cy="2565400"/>
          </a:xfrm>
          <a:prstGeom prst="rect">
            <a:avLst/>
          </a:prstGeom>
          <a:gradFill>
            <a:gsLst>
              <a:gs pos="100000">
                <a:srgbClr val="7626EA">
                  <a:alpha val="76000"/>
                </a:srgbClr>
              </a:gs>
              <a:gs pos="0">
                <a:srgbClr val="4808B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7223" y="3594041"/>
            <a:ext cx="369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monman" charset="0"/>
                <a:ea typeface="Charmonman" charset="0"/>
                <a:cs typeface="Charmonman" charset="0"/>
              </a:rPr>
              <a:t>Thanks For Watching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5D9453-8C36-9C44-8B41-6B031FE97725}"/>
              </a:ext>
            </a:extLst>
          </p:cNvPr>
          <p:cNvSpPr/>
          <p:nvPr/>
        </p:nvSpPr>
        <p:spPr>
          <a:xfrm>
            <a:off x="190305" y="2619068"/>
            <a:ext cx="12776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Let’s leave the fossil fuels underground.</a:t>
            </a:r>
            <a:endParaRPr lang="zh-CN" altLang="en-US" sz="4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96601-7022-DE4C-9CD9-48CB79923852}"/>
              </a:ext>
            </a:extLst>
          </p:cNvPr>
          <p:cNvSpPr/>
          <p:nvPr/>
        </p:nvSpPr>
        <p:spPr>
          <a:xfrm flipV="1">
            <a:off x="381806" y="3886429"/>
            <a:ext cx="7560000" cy="45719"/>
          </a:xfrm>
          <a:prstGeom prst="rect">
            <a:avLst/>
          </a:prstGeom>
          <a:gradFill>
            <a:gsLst>
              <a:gs pos="100000">
                <a:srgbClr val="14DFA3"/>
              </a:gs>
              <a:gs pos="0">
                <a:srgbClr val="B98FF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B3FF02-8AE7-ED4A-BDB3-CE7E0644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227" y="-569467"/>
            <a:ext cx="12450454" cy="830030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E2B10D4-9CB8-354C-B9EF-46E156AEB0E8}"/>
              </a:ext>
            </a:extLst>
          </p:cNvPr>
          <p:cNvSpPr/>
          <p:nvPr/>
        </p:nvSpPr>
        <p:spPr>
          <a:xfrm>
            <a:off x="74886" y="404062"/>
            <a:ext cx="3779783" cy="2862322"/>
          </a:xfrm>
          <a:prstGeom prst="rect">
            <a:avLst/>
          </a:prstGeom>
          <a:solidFill>
            <a:srgbClr val="9854F1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 are facing an unprecedented global emergency.</a:t>
            </a:r>
          </a:p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Life on Earth is in crisis: scientists agree we have entered a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period of abrupt climate breakdown, and we are in the midst of a mass extinction of our own making.</a:t>
            </a:r>
          </a:p>
          <a:p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Extinction Rebellion</a:t>
            </a:r>
          </a:p>
        </p:txBody>
      </p:sp>
    </p:spTree>
    <p:extLst>
      <p:ext uri="{BB962C8B-B14F-4D97-AF65-F5344CB8AC3E}">
        <p14:creationId xmlns:p14="http://schemas.microsoft.com/office/powerpoint/2010/main" val="2761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652531-8361-894B-B222-D897A4D0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2300"/>
            <a:ext cx="5921375" cy="8882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8AC725-A31A-7541-9C79-C7C74E2AC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74" y="-622301"/>
            <a:ext cx="6270625" cy="8360833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3642362-B531-D844-9B84-D1A70552154F}"/>
              </a:ext>
            </a:extLst>
          </p:cNvPr>
          <p:cNvSpPr txBox="1"/>
          <p:nvPr/>
        </p:nvSpPr>
        <p:spPr>
          <a:xfrm>
            <a:off x="3378199" y="5323437"/>
            <a:ext cx="5257801" cy="1534563"/>
          </a:xfrm>
          <a:prstGeom prst="rect">
            <a:avLst/>
          </a:prstGeom>
          <a:solidFill>
            <a:srgbClr val="9854F1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chemeClr val="bg1"/>
                </a:solidFill>
                <a:cs typeface="+mj-cs"/>
              </a:rPr>
              <a:t>By 2020, onshore wind and solar PV will be a less expensive source of new electricity than the cheapest fossil fuel alternative.</a:t>
            </a:r>
          </a:p>
        </p:txBody>
      </p:sp>
    </p:spTree>
    <p:extLst>
      <p:ext uri="{BB962C8B-B14F-4D97-AF65-F5344CB8AC3E}">
        <p14:creationId xmlns:p14="http://schemas.microsoft.com/office/powerpoint/2010/main" val="280202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36CBA617-5646-5249-8FAD-794217B478A8}"/>
              </a:ext>
            </a:extLst>
          </p:cNvPr>
          <p:cNvSpPr txBox="1">
            <a:spLocks/>
          </p:cNvSpPr>
          <p:nvPr/>
        </p:nvSpPr>
        <p:spPr>
          <a:xfrm>
            <a:off x="433684" y="1821657"/>
            <a:ext cx="3993375" cy="1404161"/>
          </a:xfrm>
          <a:prstGeom prst="rect">
            <a:avLst/>
          </a:prstGeom>
          <a:solidFill>
            <a:srgbClr val="8A33E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7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Why does Dipole focus on distributed energy? </a:t>
            </a:r>
            <a:endParaRPr kumimoji="1" lang="zh-CN" altLang="en-US" sz="27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E3C5791B-9348-2D48-A654-839A87B8F5FD}"/>
              </a:ext>
            </a:extLst>
          </p:cNvPr>
          <p:cNvSpPr txBox="1">
            <a:spLocks/>
          </p:cNvSpPr>
          <p:nvPr/>
        </p:nvSpPr>
        <p:spPr>
          <a:xfrm>
            <a:off x="510501" y="4444151"/>
            <a:ext cx="3916558" cy="1404161"/>
          </a:xfrm>
          <a:prstGeom prst="rect">
            <a:avLst/>
          </a:prstGeom>
          <a:solidFill>
            <a:srgbClr val="8A33EB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Why does distributed energy need</a:t>
            </a:r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microfinance infrastructure?</a:t>
            </a:r>
            <a:endParaRPr kumimoji="1"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20D585-34B7-D248-9EB0-20B2507666F9}"/>
              </a:ext>
            </a:extLst>
          </p:cNvPr>
          <p:cNvSpPr/>
          <p:nvPr/>
        </p:nvSpPr>
        <p:spPr>
          <a:xfrm>
            <a:off x="4902118" y="1456112"/>
            <a:ext cx="6991109" cy="2792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Paradigm in Energy Structure</a:t>
            </a:r>
          </a:p>
          <a:p>
            <a:pPr>
              <a:lnSpc>
                <a:spcPts val="2260"/>
              </a:lnSpc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Renewable energy represented by photovoltaics has become affordable and accessible, and with its explosive growth on the horizon, the new energy market is a vast blue ocean.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Standardized Products/Services</a:t>
            </a:r>
          </a:p>
          <a:p>
            <a:pPr>
              <a:lnSpc>
                <a:spcPts val="2260"/>
              </a:lnSpc>
              <a:spcAft>
                <a:spcPts val="600"/>
              </a:spcAft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Electricity products are highly standardized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enjoy stable and predictable cash, making them ideal for being transformed into digital asset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 </a:t>
            </a:r>
            <a:r>
              <a:rPr lang="en-US" altLang="zh-CN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blockchain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  <a:p>
            <a:pPr marL="28575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Dispersive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Property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Rights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260"/>
              </a:lnSpc>
              <a:spcAft>
                <a:spcPts val="600"/>
              </a:spcAft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Property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rights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distributed energy asset is usually dispersive, and the market presents demand in trading electricity products and energy asset.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1EA869C-16DB-9F48-9C50-28E8AE604575}"/>
              </a:ext>
            </a:extLst>
          </p:cNvPr>
          <p:cNvSpPr/>
          <p:nvPr/>
        </p:nvSpPr>
        <p:spPr>
          <a:xfrm>
            <a:off x="4902118" y="4467910"/>
            <a:ext cx="6547426" cy="2119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Establish an Asset/Capital Distribution System and Facilitate Asset/Capital Flow in the Energy Sector</a:t>
            </a:r>
          </a:p>
          <a:p>
            <a:pPr>
              <a:lnSpc>
                <a:spcPts val="226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Based on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blockchain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technology, Dipole sets up a capital/asset distribution system, connecting cash flow of energy asset with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microfinancial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services. The system helps energy asset holders to deliver better products and services and to have easier access to financing, while helping investors to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quality energy asset.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9702D2-374F-EB42-ABFF-08804A762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052" y="-187606"/>
            <a:ext cx="1883264" cy="1761763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7774C6C5-1827-9946-8533-74D24A7ED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84" y="379083"/>
            <a:ext cx="8204886" cy="6810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3600" b="1" dirty="0">
                <a:solidFill>
                  <a:srgbClr val="8A33E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Background </a:t>
            </a:r>
            <a:endParaRPr kumimoji="1" lang="zh-CN" altLang="en-US" sz="3600" b="1" dirty="0">
              <a:solidFill>
                <a:srgbClr val="8A33E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86E8C9-7433-7C48-9E2A-2D8B59C6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7" r="-2" b="-2"/>
          <a:stretch/>
        </p:blipFill>
        <p:spPr>
          <a:xfrm>
            <a:off x="20" y="-742088"/>
            <a:ext cx="5533272" cy="7600088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BEDDEF5D-19EB-D748-A64A-ED8788563013}"/>
              </a:ext>
            </a:extLst>
          </p:cNvPr>
          <p:cNvSpPr txBox="1"/>
          <p:nvPr/>
        </p:nvSpPr>
        <p:spPr>
          <a:xfrm>
            <a:off x="6995721" y="1098758"/>
            <a:ext cx="4618347" cy="33782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Consumer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cs typeface="+mj-cs"/>
              </a:rPr>
              <a:t>       </a:t>
            </a: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vs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Prosumer</a:t>
            </a:r>
          </a:p>
        </p:txBody>
      </p:sp>
    </p:spTree>
    <p:extLst>
      <p:ext uri="{BB962C8B-B14F-4D97-AF65-F5344CB8AC3E}">
        <p14:creationId xmlns:p14="http://schemas.microsoft.com/office/powerpoint/2010/main" val="210386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7D5F1B-BC81-D44E-AA3F-CD5768A9C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6" t="2222" r="4691" b="-2222"/>
          <a:stretch/>
        </p:blipFill>
        <p:spPr>
          <a:xfrm>
            <a:off x="-2266950" y="0"/>
            <a:ext cx="8362950" cy="7099300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F392BAA8-5A87-8240-AF65-BB45FEFE7078}"/>
              </a:ext>
            </a:extLst>
          </p:cNvPr>
          <p:cNvSpPr txBox="1"/>
          <p:nvPr/>
        </p:nvSpPr>
        <p:spPr>
          <a:xfrm>
            <a:off x="6995721" y="1098758"/>
            <a:ext cx="4618347" cy="33782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Centralized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cs typeface="+mj-cs"/>
              </a:rPr>
              <a:t>       </a:t>
            </a: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vs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bg1"/>
                </a:solidFill>
                <a:highlight>
                  <a:srgbClr val="9854F1"/>
                </a:highlight>
                <a:cs typeface="+mj-cs"/>
              </a:rPr>
              <a:t>Decentralized</a:t>
            </a:r>
          </a:p>
        </p:txBody>
      </p:sp>
    </p:spTree>
    <p:extLst>
      <p:ext uri="{BB962C8B-B14F-4D97-AF65-F5344CB8AC3E}">
        <p14:creationId xmlns:p14="http://schemas.microsoft.com/office/powerpoint/2010/main" val="368482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F18796-95C9-0141-B48C-FB8CABCA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6398" y="-148841"/>
            <a:ext cx="9348698" cy="700684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0CD6BB24-4720-1245-A633-C9B293989C9A}"/>
              </a:ext>
            </a:extLst>
          </p:cNvPr>
          <p:cNvSpPr txBox="1"/>
          <p:nvPr/>
        </p:nvSpPr>
        <p:spPr>
          <a:xfrm>
            <a:off x="5787242" y="528741"/>
            <a:ext cx="6278088" cy="33782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defRPr sz="4500" b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Charmonman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dirty="0">
                <a:solidFill>
                  <a:srgbClr val="9854F1"/>
                </a:solidFill>
                <a:cs typeface="+mj-cs"/>
              </a:rPr>
              <a:t>We build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dirty="0">
                <a:solidFill>
                  <a:srgbClr val="9854F1"/>
                </a:solidFill>
                <a:cs typeface="+mj-cs"/>
              </a:rPr>
              <a:t>VIRTUAL POWER PLANTS.</a:t>
            </a:r>
          </a:p>
        </p:txBody>
      </p:sp>
    </p:spTree>
    <p:extLst>
      <p:ext uri="{BB962C8B-B14F-4D97-AF65-F5344CB8AC3E}">
        <p14:creationId xmlns:p14="http://schemas.microsoft.com/office/powerpoint/2010/main" val="36526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AC966FD-5635-4F4F-B247-95EF5E1CB567}"/>
              </a:ext>
            </a:extLst>
          </p:cNvPr>
          <p:cNvSpPr/>
          <p:nvPr/>
        </p:nvSpPr>
        <p:spPr>
          <a:xfrm>
            <a:off x="8210399" y="0"/>
            <a:ext cx="3981602" cy="6857999"/>
          </a:xfrm>
          <a:prstGeom prst="rect">
            <a:avLst/>
          </a:prstGeom>
          <a:solidFill>
            <a:srgbClr val="8A3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D2518FD-F4AA-324E-A1C9-864F642B8B18}"/>
              </a:ext>
            </a:extLst>
          </p:cNvPr>
          <p:cNvSpPr txBox="1"/>
          <p:nvPr/>
        </p:nvSpPr>
        <p:spPr>
          <a:xfrm>
            <a:off x="8408025" y="2096423"/>
            <a:ext cx="3783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Aggregator: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E-pool: Distributed Energy Trading 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A-pool: Distributed Energy Asset/Capital Distribution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Network 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Product: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EMS: Management Platform for Regional Energy 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Wattime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Mobile App </a:t>
            </a:r>
          </a:p>
          <a:p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AC2468C9-63B1-7443-8C61-81F3D316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36" y="404477"/>
            <a:ext cx="8204886" cy="681037"/>
          </a:xfrm>
        </p:spPr>
        <p:txBody>
          <a:bodyPr>
            <a:norm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  <a:highlight>
                  <a:srgbClr val="8A33EB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Products</a:t>
            </a:r>
            <a:endParaRPr kumimoji="1" lang="zh-CN" altLang="en-US" sz="3200" b="1" dirty="0">
              <a:solidFill>
                <a:schemeClr val="bg1"/>
              </a:solidFill>
              <a:highlight>
                <a:srgbClr val="8A33EB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67AD6-5F8A-7E4D-8526-92D787C37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"/>
          <a:stretch/>
        </p:blipFill>
        <p:spPr>
          <a:xfrm>
            <a:off x="98813" y="1670847"/>
            <a:ext cx="7831466" cy="46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5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9072CB1-3CC2-FC41-A512-845A2AAA2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325636"/>
            <a:ext cx="4222750" cy="220672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A029E22-CDB3-A44E-BF37-E619AAE0D369}"/>
              </a:ext>
            </a:extLst>
          </p:cNvPr>
          <p:cNvSpPr/>
          <p:nvPr/>
        </p:nvSpPr>
        <p:spPr>
          <a:xfrm>
            <a:off x="5816600" y="220284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400" b="1" dirty="0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 </a:t>
            </a:r>
          </a:p>
          <a:p>
            <a:r>
              <a:rPr lang="en-US" altLang="zh-CN" sz="4400" b="1" dirty="0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are able to own </a:t>
            </a:r>
          </a:p>
          <a:p>
            <a:r>
              <a:rPr lang="en-US" altLang="zh-CN" sz="4400" b="1" dirty="0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 electricity </a:t>
            </a:r>
            <a:r>
              <a:rPr lang="en-US" altLang="zh-CN" sz="4400" b="1" dirty="0" err="1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ebay</a:t>
            </a:r>
            <a:r>
              <a:rPr lang="en-US" altLang="zh-CN" sz="4400" b="1" dirty="0">
                <a:gradFill>
                  <a:gsLst>
                    <a:gs pos="0">
                      <a:srgbClr val="4808B5"/>
                    </a:gs>
                    <a:gs pos="100000">
                      <a:srgbClr val="9854F1"/>
                    </a:gs>
                  </a:gsLst>
                  <a:lin ang="27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43929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avedigital">
      <a:dk1>
        <a:srgbClr val="242527"/>
      </a:dk1>
      <a:lt1>
        <a:srgbClr val="FFFFFF"/>
      </a:lt1>
      <a:dk2>
        <a:srgbClr val="FC4A1A"/>
      </a:dk2>
      <a:lt2>
        <a:srgbClr val="FFFFFF"/>
      </a:lt2>
      <a:accent1>
        <a:srgbClr val="F7B733"/>
      </a:accent1>
      <a:accent2>
        <a:srgbClr val="535353"/>
      </a:accent2>
      <a:accent3>
        <a:srgbClr val="A7A7A7"/>
      </a:accent3>
      <a:accent4>
        <a:srgbClr val="D2DDD9"/>
      </a:accent4>
      <a:accent5>
        <a:srgbClr val="3F3F3F"/>
      </a:accent5>
      <a:accent6>
        <a:srgbClr val="2C2C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323</Words>
  <Application>Microsoft Macintosh PowerPoint</Application>
  <PresentationFormat>宽屏</PresentationFormat>
  <Paragraphs>41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Microsoft YaHei</vt:lpstr>
      <vt:lpstr>Charmonman</vt:lpstr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Background </vt:lpstr>
      <vt:lpstr>PowerPoint 演示文稿</vt:lpstr>
      <vt:lpstr>PowerPoint 演示文稿</vt:lpstr>
      <vt:lpstr>PowerPoint 演示文稿</vt:lpstr>
      <vt:lpstr>Products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Kaikai Yang</dc:creator>
  <cp:lastModifiedBy>Kaikai Yang</cp:lastModifiedBy>
  <cp:revision>15</cp:revision>
  <dcterms:created xsi:type="dcterms:W3CDTF">2020-10-17T13:22:22Z</dcterms:created>
  <dcterms:modified xsi:type="dcterms:W3CDTF">2020-11-03T02:20:21Z</dcterms:modified>
</cp:coreProperties>
</file>