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1951" r:id="rId3"/>
    <p:sldId id="1995" r:id="rId4"/>
    <p:sldId id="2012" r:id="rId5"/>
    <p:sldId id="275" r:id="rId6"/>
    <p:sldId id="3407" r:id="rId7"/>
    <p:sldId id="195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F03"/>
    <a:srgbClr val="E7E6E6"/>
    <a:srgbClr val="FF5B00"/>
    <a:srgbClr val="EB6A04"/>
    <a:srgbClr val="F6AA07"/>
    <a:srgbClr val="F6A594"/>
    <a:srgbClr val="D49A7F"/>
    <a:srgbClr val="EBBF99"/>
    <a:srgbClr val="FF9D18"/>
    <a:srgbClr val="F3A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howGuides="1">
      <p:cViewPr varScale="1">
        <p:scale>
          <a:sx n="92" d="100"/>
          <a:sy n="92" d="100"/>
        </p:scale>
        <p:origin x="64" y="112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69A6A-B4CD-43E2-9CFE-157F3EF61746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84663-FAA4-4FD4-B13F-11CDDF86B8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84663-FAA4-4FD4-B13F-11CDDF86B8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8"/>
          <p:cNvSpPr/>
          <p:nvPr userDrawn="1"/>
        </p:nvSpPr>
        <p:spPr>
          <a:xfrm>
            <a:off x="7804351" y="6678000"/>
            <a:ext cx="3789833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/>
            <a:r>
              <a:rPr lang="en-US" altLang="zh-CN" sz="1000" noProof="1">
                <a:latin typeface="+mn-lt"/>
              </a:rPr>
              <a:t>RIVTOWER</a:t>
            </a:r>
            <a:endParaRPr lang="en-US" sz="1000" noProof="1">
              <a:latin typeface="+mn-lt"/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rgbClr val="FF8B1D"/>
              </a:gs>
              <a:gs pos="37000">
                <a:schemeClr val="bg1">
                  <a:lumMod val="85000"/>
                </a:schemeClr>
              </a:gs>
              <a:gs pos="100000">
                <a:srgbClr val="FFBB0F"/>
              </a:gs>
              <a:gs pos="68000">
                <a:srgbClr val="FF3B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rgbClr val="FF3B00"/>
              </a:gs>
              <a:gs pos="47000">
                <a:srgbClr val="FFBB0F"/>
              </a:gs>
              <a:gs pos="100000">
                <a:srgbClr val="FF8B1D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8"/>
          <p:cNvSpPr/>
          <p:nvPr userDrawn="1"/>
        </p:nvSpPr>
        <p:spPr>
          <a:xfrm>
            <a:off x="7804351" y="6678000"/>
            <a:ext cx="3789833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/>
            <a:r>
              <a:rPr lang="en-US" altLang="zh-CN" sz="1000" noProof="1">
                <a:latin typeface="+mn-lt"/>
              </a:rPr>
              <a:t>RIVTOWER</a:t>
            </a:r>
            <a:endParaRPr lang="en-US" sz="1000" noProof="1">
              <a:latin typeface="+mn-lt"/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rgbClr val="FF8B1D"/>
              </a:gs>
              <a:gs pos="37000">
                <a:schemeClr val="bg1">
                  <a:lumMod val="85000"/>
                </a:schemeClr>
              </a:gs>
              <a:gs pos="100000">
                <a:srgbClr val="FFBB0F"/>
              </a:gs>
              <a:gs pos="68000">
                <a:srgbClr val="FF3B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rgbClr val="FF3B00"/>
              </a:gs>
              <a:gs pos="47000">
                <a:srgbClr val="FFBB0F"/>
              </a:gs>
              <a:gs pos="100000">
                <a:srgbClr val="FF8B1D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DC83E-DDFE-4D74-8CBF-600EB192947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48D2-77AA-47BB-B333-3715F6FFD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emf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8" Type="http://schemas.openxmlformats.org/officeDocument/2006/relationships/image" Target="../media/image7.sv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ubtitle 37"/>
          <p:cNvSpPr txBox="1"/>
          <p:nvPr/>
        </p:nvSpPr>
        <p:spPr>
          <a:xfrm>
            <a:off x="763114" y="2363165"/>
            <a:ext cx="7009286" cy="202330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0" lang="en-US" altLang="zh-CN" sz="440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RIVTOWER</a:t>
            </a:r>
            <a:r>
              <a:rPr kumimoji="0" lang="zh-CN" altLang="en-US" sz="440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：</a:t>
            </a:r>
            <a:endParaRPr kumimoji="0" lang="en-US" altLang="zh-CN" sz="440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  <a:p>
            <a:pPr algn="l"/>
            <a:r>
              <a:rPr lang="en-US" altLang="zh-CN" sz="44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Energize Circular Economy</a:t>
            </a:r>
            <a:endParaRPr lang="en-US" sz="44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5189" y="1993954"/>
            <a:ext cx="450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RIVTOWER</a:t>
            </a:r>
            <a:r>
              <a:rPr lang="zh-CN" altLang="en-US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Energize Digital Economy 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043242" y="4350696"/>
            <a:ext cx="1303684" cy="441668"/>
          </a:xfrm>
          <a:prstGeom prst="roundRect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56502" y="4386864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  <a:sym typeface="+mn-ea"/>
              </a:rPr>
              <a:t>2020/11</a:t>
            </a:r>
            <a:endParaRPr lang="en-US" altLang="zh-CN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4" descr="Checklist icon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92393" y="3128323"/>
            <a:ext cx="1044493" cy="673712"/>
          </a:xfrm>
          <a:prstGeom prst="rect">
            <a:avLst/>
          </a:prstGeom>
        </p:spPr>
      </p:pic>
      <p:sp>
        <p:nvSpPr>
          <p:cNvPr id="10" name="Text Placeholder 5"/>
          <p:cNvSpPr txBox="1"/>
          <p:nvPr/>
        </p:nvSpPr>
        <p:spPr>
          <a:xfrm>
            <a:off x="1027674" y="3642653"/>
            <a:ext cx="1906951" cy="3392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8B1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Patents </a:t>
            </a:r>
            <a:r>
              <a:rPr lang="en-US" altLang="zh-CN" sz="1800" b="1" dirty="0">
                <a:solidFill>
                  <a:srgbClr val="FF8B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Invention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8B1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Placeholder 139" descr="Chat bubbles icon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30818" y="3025453"/>
            <a:ext cx="956432" cy="956432"/>
          </a:xfrm>
          <a:prstGeom prst="rect">
            <a:avLst/>
          </a:prstGeom>
        </p:spPr>
      </p:pic>
      <p:sp>
        <p:nvSpPr>
          <p:cNvPr id="13" name="Text Placeholder 6"/>
          <p:cNvSpPr txBox="1"/>
          <p:nvPr/>
        </p:nvSpPr>
        <p:spPr>
          <a:xfrm>
            <a:off x="6834800" y="3642655"/>
            <a:ext cx="190874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8B1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Partners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8B1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Placeholder 7"/>
          <p:cNvSpPr txBox="1"/>
          <p:nvPr/>
        </p:nvSpPr>
        <p:spPr>
          <a:xfrm>
            <a:off x="5952431" y="3142498"/>
            <a:ext cx="1600010" cy="472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8B1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</a:p>
        </p:txBody>
      </p:sp>
      <p:pic>
        <p:nvPicPr>
          <p:cNvPr id="15" name="Picture Placeholder 143" descr="Briefcase icon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4884" y="3142498"/>
            <a:ext cx="978095" cy="755938"/>
          </a:xfrm>
          <a:prstGeom prst="rect">
            <a:avLst/>
          </a:prstGeom>
        </p:spPr>
      </p:pic>
      <p:sp>
        <p:nvSpPr>
          <p:cNvPr id="16" name="Text Placeholder 10"/>
          <p:cNvSpPr txBox="1"/>
          <p:nvPr/>
        </p:nvSpPr>
        <p:spPr>
          <a:xfrm>
            <a:off x="5039996" y="1355454"/>
            <a:ext cx="2931214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30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sz="2400" b="1" dirty="0">
                <a:solidFill>
                  <a:srgbClr val="F835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 Technologies</a:t>
            </a:r>
            <a:endParaRPr lang="en-US" sz="2400" b="1" dirty="0">
              <a:solidFill>
                <a:srgbClr val="F835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12"/>
          <p:cNvSpPr txBox="1"/>
          <p:nvPr/>
        </p:nvSpPr>
        <p:spPr>
          <a:xfrm>
            <a:off x="9649405" y="3531082"/>
            <a:ext cx="1910977" cy="2278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b="1" dirty="0">
                <a:solidFill>
                  <a:srgbClr val="F835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835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omestic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835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standards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835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13"/>
          <p:cNvSpPr txBox="1"/>
          <p:nvPr/>
        </p:nvSpPr>
        <p:spPr>
          <a:xfrm>
            <a:off x="9116067" y="3142498"/>
            <a:ext cx="942790" cy="472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1">
                <a:ln>
                  <a:noFill/>
                </a:ln>
                <a:solidFill>
                  <a:srgbClr val="F835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93957" y="4108197"/>
            <a:ext cx="1592672" cy="1381955"/>
            <a:chOff x="1477121" y="4717603"/>
            <a:chExt cx="2513134" cy="218063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19163" y="4717603"/>
              <a:ext cx="823328" cy="49893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14" t="11459" r="20315"/>
            <a:stretch>
              <a:fillRect/>
            </a:stretch>
          </p:blipFill>
          <p:spPr>
            <a:xfrm>
              <a:off x="1514560" y="4792913"/>
              <a:ext cx="531535" cy="404012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5" b="21454"/>
            <a:stretch>
              <a:fillRect/>
            </a:stretch>
          </p:blipFill>
          <p:spPr>
            <a:xfrm>
              <a:off x="1494346" y="5418324"/>
              <a:ext cx="769614" cy="23128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24" b="24396"/>
            <a:stretch>
              <a:fillRect/>
            </a:stretch>
          </p:blipFill>
          <p:spPr>
            <a:xfrm>
              <a:off x="3202692" y="5916390"/>
              <a:ext cx="787563" cy="218801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28" y="6558760"/>
              <a:ext cx="714895" cy="156397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3" r="22881"/>
            <a:stretch>
              <a:fillRect/>
            </a:stretch>
          </p:blipFill>
          <p:spPr>
            <a:xfrm>
              <a:off x="3388592" y="5242986"/>
              <a:ext cx="433827" cy="44153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7" t="27927" r="4381" b="33379"/>
            <a:stretch>
              <a:fillRect/>
            </a:stretch>
          </p:blipFill>
          <p:spPr>
            <a:xfrm>
              <a:off x="2446422" y="5338790"/>
              <a:ext cx="777782" cy="23266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2" t="12728" r="30467" b="17047"/>
            <a:stretch>
              <a:fillRect/>
            </a:stretch>
          </p:blipFill>
          <p:spPr>
            <a:xfrm>
              <a:off x="2479523" y="4824681"/>
              <a:ext cx="347206" cy="328676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77121" y="5924774"/>
              <a:ext cx="899648" cy="225836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14864" y="6502481"/>
              <a:ext cx="768355" cy="249585"/>
            </a:xfrm>
            <a:prstGeom prst="rect">
              <a:avLst/>
            </a:prstGeom>
          </p:spPr>
        </p:pic>
        <p:pic>
          <p:nvPicPr>
            <p:cNvPr id="44" name="图片 43" descr="微信图片_202006220854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657914" y="5922656"/>
              <a:ext cx="316371" cy="32675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1" y="6329716"/>
              <a:ext cx="568522" cy="56852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266849" y="4150086"/>
            <a:ext cx="1092546" cy="1605174"/>
            <a:chOff x="7654858" y="4784354"/>
            <a:chExt cx="1692377" cy="2486449"/>
          </a:xfrm>
        </p:grpSpPr>
        <p:pic>
          <p:nvPicPr>
            <p:cNvPr id="64" name="图片 63" descr="图片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675987" y="4945455"/>
              <a:ext cx="840994" cy="270595"/>
            </a:xfrm>
            <a:prstGeom prst="rect">
              <a:avLst/>
            </a:prstGeom>
          </p:spPr>
        </p:pic>
        <p:pic>
          <p:nvPicPr>
            <p:cNvPr id="65" name="图片 64" descr="jiaobiao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653331" y="5733526"/>
              <a:ext cx="693904" cy="497347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648332" y="4784354"/>
              <a:ext cx="670122" cy="61816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4"/>
            <a:srcRect t="-1691" r="2986" b="-1"/>
            <a:stretch>
              <a:fillRect/>
            </a:stretch>
          </p:blipFill>
          <p:spPr>
            <a:xfrm>
              <a:off x="8737743" y="6569838"/>
              <a:ext cx="565638" cy="59225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5"/>
            <a:srcRect r="74626"/>
            <a:stretch>
              <a:fillRect/>
            </a:stretch>
          </p:blipFill>
          <p:spPr>
            <a:xfrm>
              <a:off x="7654858" y="6517850"/>
              <a:ext cx="641788" cy="752953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88667" y="5695750"/>
              <a:ext cx="669854" cy="592256"/>
            </a:xfrm>
            <a:prstGeom prst="rect">
              <a:avLst/>
            </a:prstGeom>
          </p:spPr>
        </p:pic>
      </p:grpSp>
      <p:sp>
        <p:nvSpPr>
          <p:cNvPr id="70" name="Text Placeholder 7"/>
          <p:cNvSpPr txBox="1"/>
          <p:nvPr/>
        </p:nvSpPr>
        <p:spPr>
          <a:xfrm>
            <a:off x="95250" y="3142498"/>
            <a:ext cx="1696238" cy="472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8C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</a:p>
        </p:txBody>
      </p:sp>
      <p:pic>
        <p:nvPicPr>
          <p:cNvPr id="50" name="Picture Placeholder 70" descr="Gold bars icon"/>
          <p:cNvPicPr>
            <a:picLocks noChangeAspect="1"/>
          </p:cNvPicPr>
          <p:nvPr/>
        </p:nvPicPr>
        <p:blipFill>
          <a:blip r:embed="rId27" cstate="screen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3252772" y="2993918"/>
            <a:ext cx="956233" cy="956233"/>
          </a:xfrm>
          <a:prstGeom prst="rect">
            <a:avLst/>
          </a:prstGeom>
        </p:spPr>
      </p:pic>
      <p:sp>
        <p:nvSpPr>
          <p:cNvPr id="51" name="Text Placeholder 12"/>
          <p:cNvSpPr txBox="1"/>
          <p:nvPr/>
        </p:nvSpPr>
        <p:spPr>
          <a:xfrm>
            <a:off x="3865630" y="3642654"/>
            <a:ext cx="1886894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8350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Open-source community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8350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Placeholder 11"/>
          <p:cNvSpPr txBox="1"/>
          <p:nvPr/>
        </p:nvSpPr>
        <p:spPr>
          <a:xfrm>
            <a:off x="3140406" y="3142498"/>
            <a:ext cx="1317964" cy="4370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defRPr>
            </a:lvl1pPr>
            <a:lvl2pPr marL="542925" indent="-276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2pPr>
            <a:lvl3pPr marL="8096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3pPr>
            <a:lvl4pPr marL="10763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4pPr>
            <a:lvl5pPr marL="1343025" indent="-2667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3000" b="1" noProof="1">
                <a:solidFill>
                  <a:srgbClr val="F835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000" b="1" baseline="30000" noProof="1">
                <a:solidFill>
                  <a:srgbClr val="F835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904110" y="4058684"/>
            <a:ext cx="1412713" cy="2062081"/>
            <a:chOff x="7026112" y="1730961"/>
            <a:chExt cx="2605997" cy="3803872"/>
          </a:xfrm>
        </p:grpSpPr>
        <p:pic>
          <p:nvPicPr>
            <p:cNvPr id="52" name="Picture 11" descr="Screen Shot 2019-05-29 at 3.40.24 PM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026112" y="3509443"/>
              <a:ext cx="2560594" cy="2025390"/>
            </a:xfrm>
            <a:prstGeom prst="rect">
              <a:avLst/>
            </a:prstGeom>
          </p:spPr>
        </p:pic>
        <p:pic>
          <p:nvPicPr>
            <p:cNvPr id="54" name="Picture 5" descr="WechatIMG8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026671" y="1736150"/>
              <a:ext cx="796095" cy="1421711"/>
            </a:xfrm>
            <a:prstGeom prst="rect">
              <a:avLst/>
            </a:prstGeom>
          </p:spPr>
        </p:pic>
        <p:pic>
          <p:nvPicPr>
            <p:cNvPr id="55" name="Picture 6" descr="WechatIMG8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596478" y="1824672"/>
              <a:ext cx="819982" cy="1432089"/>
            </a:xfrm>
            <a:prstGeom prst="rect">
              <a:avLst/>
            </a:prstGeom>
          </p:spPr>
        </p:pic>
        <p:pic>
          <p:nvPicPr>
            <p:cNvPr id="56" name="Picture 7" descr="WechatIMG86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199119" y="1730961"/>
              <a:ext cx="805195" cy="1432089"/>
            </a:xfrm>
            <a:prstGeom prst="rect">
              <a:avLst/>
            </a:prstGeom>
          </p:spPr>
        </p:pic>
        <p:pic>
          <p:nvPicPr>
            <p:cNvPr id="57" name="Picture 8" descr="WechatIMG85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826914" y="1824672"/>
              <a:ext cx="805195" cy="143223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205666" y="4227263"/>
            <a:ext cx="1473298" cy="1808163"/>
            <a:chOff x="905504" y="1864408"/>
            <a:chExt cx="3043509" cy="3735268"/>
          </a:xfrm>
        </p:grpSpPr>
        <p:pic>
          <p:nvPicPr>
            <p:cNvPr id="78" name="Picture 4" descr="Screen Shot 2019-05-29 at 2.47.52 PM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16559" y="1864408"/>
              <a:ext cx="3032454" cy="2394346"/>
            </a:xfrm>
            <a:prstGeom prst="rect">
              <a:avLst/>
            </a:prstGeom>
          </p:spPr>
        </p:pic>
        <p:pic>
          <p:nvPicPr>
            <p:cNvPr id="80" name="Picture 6" descr="Screen Shot 2019-05-29 at 2.49.14 PM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11763" y="2979421"/>
              <a:ext cx="3032454" cy="1940375"/>
            </a:xfrm>
            <a:prstGeom prst="rect">
              <a:avLst/>
            </a:prstGeom>
          </p:spPr>
        </p:pic>
        <p:pic>
          <p:nvPicPr>
            <p:cNvPr id="79" name="Picture 5" descr="Screen Shot 2019-05-29 at 2.49.27 PM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05504" y="4809619"/>
              <a:ext cx="3029389" cy="790057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1027675" y="3003216"/>
            <a:ext cx="1910986" cy="3199054"/>
            <a:chOff x="555327" y="2293066"/>
            <a:chExt cx="2393356" cy="3051942"/>
          </a:xfrm>
        </p:grpSpPr>
        <p:cxnSp>
          <p:nvCxnSpPr>
            <p:cNvPr id="29" name="直线连接符 28"/>
            <p:cNvCxnSpPr/>
            <p:nvPr/>
          </p:nvCxnSpPr>
          <p:spPr>
            <a:xfrm>
              <a:off x="555327" y="2293066"/>
              <a:ext cx="2393356" cy="0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线连接符 73"/>
            <p:cNvCxnSpPr/>
            <p:nvPr/>
          </p:nvCxnSpPr>
          <p:spPr>
            <a:xfrm>
              <a:off x="2948683" y="2293066"/>
              <a:ext cx="0" cy="3051942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74"/>
            <p:cNvCxnSpPr/>
            <p:nvPr/>
          </p:nvCxnSpPr>
          <p:spPr>
            <a:xfrm>
              <a:off x="555327" y="5337796"/>
              <a:ext cx="2393356" cy="0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/>
            <p:nvPr/>
          </p:nvCxnSpPr>
          <p:spPr>
            <a:xfrm>
              <a:off x="555439" y="4990891"/>
              <a:ext cx="0" cy="354117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>
            <a:off x="3841538" y="3003216"/>
            <a:ext cx="1910986" cy="3199054"/>
            <a:chOff x="555327" y="2293066"/>
            <a:chExt cx="2393356" cy="3051942"/>
          </a:xfrm>
        </p:grpSpPr>
        <p:cxnSp>
          <p:nvCxnSpPr>
            <p:cNvPr id="82" name="直线连接符 81"/>
            <p:cNvCxnSpPr/>
            <p:nvPr/>
          </p:nvCxnSpPr>
          <p:spPr>
            <a:xfrm>
              <a:off x="555327" y="2293066"/>
              <a:ext cx="2393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连接符 82"/>
            <p:cNvCxnSpPr/>
            <p:nvPr/>
          </p:nvCxnSpPr>
          <p:spPr>
            <a:xfrm>
              <a:off x="2948683" y="2293066"/>
              <a:ext cx="0" cy="3051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连接符 83"/>
            <p:cNvCxnSpPr/>
            <p:nvPr/>
          </p:nvCxnSpPr>
          <p:spPr>
            <a:xfrm>
              <a:off x="555327" y="5337796"/>
              <a:ext cx="2393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/>
            <p:nvPr/>
          </p:nvCxnSpPr>
          <p:spPr>
            <a:xfrm>
              <a:off x="555439" y="4990891"/>
              <a:ext cx="0" cy="354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6834800" y="3003216"/>
            <a:ext cx="1910986" cy="3199054"/>
            <a:chOff x="555327" y="2293066"/>
            <a:chExt cx="2393356" cy="3051942"/>
          </a:xfrm>
        </p:grpSpPr>
        <p:cxnSp>
          <p:nvCxnSpPr>
            <p:cNvPr id="87" name="直线连接符 86"/>
            <p:cNvCxnSpPr/>
            <p:nvPr/>
          </p:nvCxnSpPr>
          <p:spPr>
            <a:xfrm>
              <a:off x="555327" y="2293066"/>
              <a:ext cx="2393356" cy="0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连接符 87"/>
            <p:cNvCxnSpPr/>
            <p:nvPr/>
          </p:nvCxnSpPr>
          <p:spPr>
            <a:xfrm>
              <a:off x="2948683" y="2293066"/>
              <a:ext cx="0" cy="3051942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88"/>
            <p:cNvCxnSpPr/>
            <p:nvPr/>
          </p:nvCxnSpPr>
          <p:spPr>
            <a:xfrm>
              <a:off x="555327" y="5337796"/>
              <a:ext cx="2393356" cy="0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89"/>
            <p:cNvCxnSpPr/>
            <p:nvPr/>
          </p:nvCxnSpPr>
          <p:spPr>
            <a:xfrm>
              <a:off x="555439" y="4990891"/>
              <a:ext cx="0" cy="354117"/>
            </a:xfrm>
            <a:prstGeom prst="line">
              <a:avLst/>
            </a:prstGeom>
            <a:ln>
              <a:solidFill>
                <a:srgbClr val="FF8B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9652699" y="3003216"/>
            <a:ext cx="1910986" cy="3199054"/>
            <a:chOff x="555327" y="2293066"/>
            <a:chExt cx="2393356" cy="3051942"/>
          </a:xfrm>
        </p:grpSpPr>
        <p:cxnSp>
          <p:nvCxnSpPr>
            <p:cNvPr id="92" name="直线连接符 91"/>
            <p:cNvCxnSpPr/>
            <p:nvPr/>
          </p:nvCxnSpPr>
          <p:spPr>
            <a:xfrm>
              <a:off x="555327" y="2293066"/>
              <a:ext cx="2393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/>
            <p:nvPr/>
          </p:nvCxnSpPr>
          <p:spPr>
            <a:xfrm>
              <a:off x="2948683" y="2293066"/>
              <a:ext cx="0" cy="3051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/>
            <p:nvPr/>
          </p:nvCxnSpPr>
          <p:spPr>
            <a:xfrm>
              <a:off x="555327" y="5337796"/>
              <a:ext cx="23933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/>
            <p:nvPr/>
          </p:nvCxnSpPr>
          <p:spPr>
            <a:xfrm>
              <a:off x="555439" y="4990891"/>
              <a:ext cx="0" cy="354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66018"/>
              </p:ext>
            </p:extLst>
          </p:nvPr>
        </p:nvGraphicFramePr>
        <p:xfrm>
          <a:off x="681989" y="1850381"/>
          <a:ext cx="1087838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First microservice architecture blockchain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CITA</a:t>
                      </a:r>
                      <a:r>
                        <a:rPr lang="zh-CN" altLang="en-US" sz="1400" noProof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First Chinese open-source underlying blockchain</a:t>
                      </a:r>
                      <a:endParaRPr lang="zh-CN" altLang="en-US" sz="1400" noProof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First adoption of Chinese national cryptographic algorithm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First implement mainstream privacy algorithms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" name="图片 7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074255" y="580992"/>
            <a:ext cx="501028" cy="481119"/>
          </a:xfrm>
          <a:prstGeom prst="rect">
            <a:avLst/>
          </a:prstGeom>
        </p:spPr>
      </p:pic>
      <p:sp>
        <p:nvSpPr>
          <p:cNvPr id="6" name="标题 2"/>
          <p:cNvSpPr txBox="1"/>
          <p:nvPr/>
        </p:nvSpPr>
        <p:spPr>
          <a:xfrm>
            <a:off x="681990" y="513715"/>
            <a:ext cx="9858003" cy="391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A leading provider of integrated blockchain solutions</a:t>
            </a:r>
            <a:endParaRPr lang="zh-CN" altLang="en-US" sz="2800" b="1" dirty="0"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8030" y="1135380"/>
            <a:ext cx="648000" cy="50400"/>
          </a:xfrm>
          <a:prstGeom prst="ellipse">
            <a:avLst/>
          </a:prstGeom>
          <a:solidFill>
            <a:srgbClr val="FF5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371092" y="1759546"/>
            <a:ext cx="2341245" cy="2031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820909" y="1795321"/>
            <a:ext cx="2341245" cy="2031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8657" y="1795322"/>
            <a:ext cx="2341245" cy="2031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itle 1"/>
          <p:cNvSpPr txBox="1"/>
          <p:nvPr/>
        </p:nvSpPr>
        <p:spPr>
          <a:xfrm>
            <a:off x="360000" y="360000"/>
            <a:ext cx="4688464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800" dirty="0">
              <a:solidFill>
                <a:srgbClr val="FF8C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60000" y="360000"/>
            <a:ext cx="5791418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8B1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Core Superiorities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8B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255" y="580992"/>
            <a:ext cx="501028" cy="4811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6717" y="4160658"/>
            <a:ext cx="2583753" cy="484505"/>
          </a:xfrm>
          <a:prstGeom prst="rect">
            <a:avLst/>
          </a:prstGeom>
          <a:solidFill>
            <a:srgbClr val="D72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iŝľïḋé"/>
          <p:cNvSpPr txBox="1"/>
          <p:nvPr/>
        </p:nvSpPr>
        <p:spPr bwMode="auto">
          <a:xfrm>
            <a:off x="872167" y="4260674"/>
            <a:ext cx="2121928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Privacy Protection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iŝľïḋé"/>
          <p:cNvSpPr txBox="1"/>
          <p:nvPr/>
        </p:nvSpPr>
        <p:spPr bwMode="auto">
          <a:xfrm>
            <a:off x="408709" y="4840777"/>
            <a:ext cx="2820683" cy="15777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the ledger data level and network communication level (TLS protocol) have achieved a complete national cryptographic algorithm adaptation.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51066" y="4082903"/>
            <a:ext cx="2341245" cy="484505"/>
          </a:xfrm>
          <a:prstGeom prst="rect">
            <a:avLst/>
          </a:prstGeom>
          <a:solidFill>
            <a:srgbClr val="D72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iŝľïḋé"/>
          <p:cNvSpPr txBox="1"/>
          <p:nvPr/>
        </p:nvSpPr>
        <p:spPr bwMode="auto">
          <a:xfrm>
            <a:off x="4786486" y="4177942"/>
            <a:ext cx="1470403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iŝľïḋé"/>
          <p:cNvSpPr txBox="1"/>
          <p:nvPr/>
        </p:nvSpPr>
        <p:spPr bwMode="auto">
          <a:xfrm>
            <a:off x="4256352" y="4764952"/>
            <a:ext cx="2729344" cy="15777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Initiate the Cloud-native blockchain framework CITA-Cloud, reuse Cloud-native capabilities, decouple blockchain functional modules.</a:t>
            </a:r>
          </a:p>
        </p:txBody>
      </p:sp>
      <p:sp>
        <p:nvSpPr>
          <p:cNvPr id="17" name="矩形 16"/>
          <p:cNvSpPr/>
          <p:nvPr/>
        </p:nvSpPr>
        <p:spPr>
          <a:xfrm>
            <a:off x="7820909" y="4177942"/>
            <a:ext cx="2341245" cy="484505"/>
          </a:xfrm>
          <a:prstGeom prst="rect">
            <a:avLst/>
          </a:prstGeom>
          <a:solidFill>
            <a:srgbClr val="D72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iŝľïḋé"/>
          <p:cNvSpPr txBox="1"/>
          <p:nvPr/>
        </p:nvSpPr>
        <p:spPr bwMode="auto">
          <a:xfrm>
            <a:off x="8225231" y="4268195"/>
            <a:ext cx="1532599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Reliable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iŝľïḋé"/>
          <p:cNvSpPr txBox="1"/>
          <p:nvPr/>
        </p:nvSpPr>
        <p:spPr bwMode="auto">
          <a:xfrm>
            <a:off x="7734447" y="4738630"/>
            <a:ext cx="2871207" cy="15777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Independent developed blockchain chip, realized IOT Data acquisition directly on the blockchain, which ensures the Reliability of the Data.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66" y="2181416"/>
            <a:ext cx="2341245" cy="11874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9" y="2001386"/>
            <a:ext cx="2310675" cy="161906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16717" y="830590"/>
            <a:ext cx="9751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Right out of the box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 the financial level application standards and specifications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Support cross-cloud, cross-organization deployment of the blockchain system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932" y="2075580"/>
            <a:ext cx="2301196" cy="1500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矩形 32"/>
          <p:cNvSpPr txBox="1"/>
          <p:nvPr/>
        </p:nvSpPr>
        <p:spPr>
          <a:xfrm>
            <a:off x="699602" y="380299"/>
            <a:ext cx="7271282" cy="46166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Trustworthy Trace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Household Waste Separation</a:t>
            </a:r>
            <a:endParaRPr 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>
            <a:endCxn id="58" idx="1"/>
          </p:cNvCxnSpPr>
          <p:nvPr>
            <p:custDataLst>
              <p:tags r:id="rId1"/>
            </p:custDataLst>
          </p:nvPr>
        </p:nvCxnSpPr>
        <p:spPr>
          <a:xfrm>
            <a:off x="3215640" y="3501390"/>
            <a:ext cx="1784350" cy="83185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33" name="直接连接符 32"/>
          <p:cNvCxnSpPr>
            <a:stCxn id="40" idx="5"/>
            <a:endCxn id="58" idx="0"/>
          </p:cNvCxnSpPr>
          <p:nvPr>
            <p:custDataLst>
              <p:tags r:id="rId2"/>
            </p:custDataLst>
          </p:nvPr>
        </p:nvCxnSpPr>
        <p:spPr>
          <a:xfrm flipH="1">
            <a:off x="5295900" y="2020570"/>
            <a:ext cx="809625" cy="2190115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34" name="直接连接符 33"/>
          <p:cNvCxnSpPr>
            <a:stCxn id="36" idx="4"/>
            <a:endCxn id="58" idx="7"/>
          </p:cNvCxnSpPr>
          <p:nvPr>
            <p:custDataLst>
              <p:tags r:id="rId3"/>
            </p:custDataLst>
          </p:nvPr>
        </p:nvCxnSpPr>
        <p:spPr>
          <a:xfrm flipH="1">
            <a:off x="5591810" y="3417570"/>
            <a:ext cx="1902460" cy="91567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35" name="直接连接符 34"/>
          <p:cNvCxnSpPr>
            <a:endCxn id="52" idx="2"/>
          </p:cNvCxnSpPr>
          <p:nvPr>
            <p:custDataLst>
              <p:tags r:id="rId4"/>
            </p:custDataLst>
          </p:nvPr>
        </p:nvCxnSpPr>
        <p:spPr>
          <a:xfrm>
            <a:off x="5663565" y="4797425"/>
            <a:ext cx="2693035" cy="104902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sp>
        <p:nvSpPr>
          <p:cNvPr id="36" name="椭圆 35"/>
          <p:cNvSpPr/>
          <p:nvPr>
            <p:custDataLst>
              <p:tags r:id="rId5"/>
            </p:custDataLst>
          </p:nvPr>
        </p:nvSpPr>
        <p:spPr>
          <a:xfrm>
            <a:off x="7075792" y="2580548"/>
            <a:ext cx="836861" cy="836861"/>
          </a:xfrm>
          <a:prstGeom prst="ellipse">
            <a:avLst/>
          </a:prstGeom>
          <a:solidFill>
            <a:srgbClr val="69A35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>
            <p:custDataLst>
              <p:tags r:id="rId6"/>
            </p:custDataLst>
          </p:nvPr>
        </p:nvSpPr>
        <p:spPr>
          <a:xfrm>
            <a:off x="7146420" y="2651176"/>
            <a:ext cx="695606" cy="695606"/>
          </a:xfrm>
          <a:prstGeom prst="ellipse">
            <a:avLst/>
          </a:prstGeom>
          <a:solidFill>
            <a:srgbClr val="69A35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>
            <p:custDataLst>
              <p:tags r:id="rId7"/>
            </p:custDataLst>
          </p:nvPr>
        </p:nvSpPr>
        <p:spPr>
          <a:xfrm>
            <a:off x="7227585" y="2732341"/>
            <a:ext cx="533275" cy="533275"/>
          </a:xfrm>
          <a:prstGeom prst="ellipse">
            <a:avLst/>
          </a:pr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/>
          <p:nvPr>
            <p:custDataLst>
              <p:tags r:id="rId8"/>
            </p:custDataLst>
          </p:nvPr>
        </p:nvSpPr>
        <p:spPr bwMode="auto">
          <a:xfrm>
            <a:off x="7384688" y="2866857"/>
            <a:ext cx="219069" cy="264244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>
            <p:custDataLst>
              <p:tags r:id="rId9"/>
            </p:custDataLst>
          </p:nvPr>
        </p:nvSpPr>
        <p:spPr>
          <a:xfrm>
            <a:off x="5391278" y="1306214"/>
            <a:ext cx="836861" cy="836861"/>
          </a:xfrm>
          <a:prstGeom prst="ellipse">
            <a:avLst/>
          </a:prstGeom>
          <a:solidFill>
            <a:srgbClr val="1AA3AA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>
            <p:custDataLst>
              <p:tags r:id="rId10"/>
            </p:custDataLst>
          </p:nvPr>
        </p:nvSpPr>
        <p:spPr>
          <a:xfrm>
            <a:off x="5461905" y="1376841"/>
            <a:ext cx="695606" cy="695606"/>
          </a:xfrm>
          <a:prstGeom prst="ellipse">
            <a:avLst/>
          </a:prstGeom>
          <a:solidFill>
            <a:srgbClr val="1AA3AA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>
            <p:custDataLst>
              <p:tags r:id="rId11"/>
            </p:custDataLst>
          </p:nvPr>
        </p:nvSpPr>
        <p:spPr>
          <a:xfrm>
            <a:off x="5543071" y="1458007"/>
            <a:ext cx="533275" cy="533275"/>
          </a:xfrm>
          <a:prstGeom prst="ellipse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42"/>
          <p:cNvSpPr/>
          <p:nvPr>
            <p:custDataLst>
              <p:tags r:id="rId12"/>
            </p:custDataLst>
          </p:nvPr>
        </p:nvSpPr>
        <p:spPr bwMode="auto">
          <a:xfrm>
            <a:off x="5692905" y="1592522"/>
            <a:ext cx="233608" cy="264244"/>
          </a:xfrm>
          <a:custGeom>
            <a:avLst/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>
            <p:custDataLst>
              <p:tags r:id="rId13"/>
            </p:custDataLst>
          </p:nvPr>
        </p:nvSpPr>
        <p:spPr>
          <a:xfrm>
            <a:off x="2609860" y="2651176"/>
            <a:ext cx="836861" cy="836861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>
            <p:custDataLst>
              <p:tags r:id="rId14"/>
            </p:custDataLst>
          </p:nvPr>
        </p:nvSpPr>
        <p:spPr>
          <a:xfrm>
            <a:off x="2680488" y="2721803"/>
            <a:ext cx="695606" cy="695606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>
            <p:custDataLst>
              <p:tags r:id="rId15"/>
            </p:custDataLst>
          </p:nvPr>
        </p:nvSpPr>
        <p:spPr>
          <a:xfrm>
            <a:off x="2761653" y="2802969"/>
            <a:ext cx="533275" cy="533275"/>
          </a:xfrm>
          <a:prstGeom prst="ellipse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 46"/>
          <p:cNvSpPr/>
          <p:nvPr>
            <p:custDataLst>
              <p:tags r:id="rId16"/>
            </p:custDataLst>
          </p:nvPr>
        </p:nvSpPr>
        <p:spPr bwMode="auto">
          <a:xfrm>
            <a:off x="2896169" y="2937850"/>
            <a:ext cx="264244" cy="263512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 50"/>
          <p:cNvSpPr/>
          <p:nvPr>
            <p:custDataLst>
              <p:tags r:id="rId17"/>
            </p:custDataLst>
          </p:nvPr>
        </p:nvSpPr>
        <p:spPr bwMode="auto">
          <a:xfrm>
            <a:off x="1317154" y="2867110"/>
            <a:ext cx="264136" cy="264244"/>
          </a:xfrm>
          <a:custGeom>
            <a:avLst/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2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>
            <p:custDataLst>
              <p:tags r:id="rId18"/>
            </p:custDataLst>
          </p:nvPr>
        </p:nvSpPr>
        <p:spPr>
          <a:xfrm>
            <a:off x="8356323" y="5427876"/>
            <a:ext cx="836861" cy="836861"/>
          </a:xfrm>
          <a:prstGeom prst="ellipse">
            <a:avLst/>
          </a:prstGeom>
          <a:solidFill>
            <a:srgbClr val="FFC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>
            <p:custDataLst>
              <p:tags r:id="rId19"/>
            </p:custDataLst>
          </p:nvPr>
        </p:nvSpPr>
        <p:spPr>
          <a:xfrm>
            <a:off x="8426951" y="5498504"/>
            <a:ext cx="695606" cy="695606"/>
          </a:xfrm>
          <a:prstGeom prst="ellipse">
            <a:avLst/>
          </a:prstGeom>
          <a:solidFill>
            <a:srgbClr val="FFC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>
            <p:custDataLst>
              <p:tags r:id="rId20"/>
            </p:custDataLst>
          </p:nvPr>
        </p:nvSpPr>
        <p:spPr>
          <a:xfrm>
            <a:off x="8508116" y="5579669"/>
            <a:ext cx="533275" cy="533275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>
            <p:custDataLst>
              <p:tags r:id="rId21"/>
            </p:custDataLst>
          </p:nvPr>
        </p:nvSpPr>
        <p:spPr bwMode="auto">
          <a:xfrm>
            <a:off x="8631391" y="5708222"/>
            <a:ext cx="286725" cy="27616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>
            <p:custDataLst>
              <p:tags r:id="rId22"/>
            </p:custDataLst>
          </p:nvPr>
        </p:nvSpPr>
        <p:spPr>
          <a:xfrm flipH="1">
            <a:off x="3491327" y="5498234"/>
            <a:ext cx="2435185" cy="379979"/>
          </a:xfrm>
          <a:prstGeom prst="rect">
            <a:avLst/>
          </a:prstGeom>
        </p:spPr>
        <p:txBody>
          <a:bodyPr wrap="square" lIns="91440" tIns="45720" rIns="91440" bIns="0" anchor="ctr">
            <a:normAutofit fontScale="55000" lnSpcReduction="20000"/>
          </a:bodyPr>
          <a:lstStyle/>
          <a:p>
            <a:pPr lvl="0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Income Withdrawal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椭圆 57"/>
          <p:cNvSpPr/>
          <p:nvPr>
            <p:custDataLst>
              <p:tags r:id="rId23"/>
            </p:custDataLst>
          </p:nvPr>
        </p:nvSpPr>
        <p:spPr>
          <a:xfrm>
            <a:off x="4877709" y="4210929"/>
            <a:ext cx="836861" cy="836861"/>
          </a:xfrm>
          <a:prstGeom prst="ellipse">
            <a:avLst/>
          </a:prstGeom>
          <a:solidFill>
            <a:srgbClr val="9BBB5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>
            <p:custDataLst>
              <p:tags r:id="rId24"/>
            </p:custDataLst>
          </p:nvPr>
        </p:nvSpPr>
        <p:spPr>
          <a:xfrm>
            <a:off x="4948337" y="4281557"/>
            <a:ext cx="695606" cy="695606"/>
          </a:xfrm>
          <a:prstGeom prst="ellipse">
            <a:avLst/>
          </a:prstGeom>
          <a:solidFill>
            <a:srgbClr val="9BBB59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59"/>
          <p:cNvSpPr/>
          <p:nvPr>
            <p:custDataLst>
              <p:tags r:id="rId25"/>
            </p:custDataLst>
          </p:nvPr>
        </p:nvSpPr>
        <p:spPr>
          <a:xfrm>
            <a:off x="5029502" y="4362722"/>
            <a:ext cx="533275" cy="533275"/>
          </a:xfrm>
          <a:prstGeom prst="ellipse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任意多边形 60"/>
          <p:cNvSpPr/>
          <p:nvPr>
            <p:custDataLst>
              <p:tags r:id="rId26"/>
            </p:custDataLst>
          </p:nvPr>
        </p:nvSpPr>
        <p:spPr bwMode="auto">
          <a:xfrm>
            <a:off x="5197659" y="4497238"/>
            <a:ext cx="196960" cy="264244"/>
          </a:xfrm>
          <a:custGeom>
            <a:avLst/>
            <a:gdLst>
              <a:gd name="T0" fmla="*/ 0 w 1224"/>
              <a:gd name="T1" fmla="*/ 0 h 1643"/>
              <a:gd name="T2" fmla="*/ 0 w 1224"/>
              <a:gd name="T3" fmla="*/ 1643 h 1643"/>
              <a:gd name="T4" fmla="*/ 1224 w 1224"/>
              <a:gd name="T5" fmla="*/ 1643 h 1643"/>
              <a:gd name="T6" fmla="*/ 1224 w 1224"/>
              <a:gd name="T7" fmla="*/ 0 h 1643"/>
              <a:gd name="T8" fmla="*/ 0 w 1224"/>
              <a:gd name="T9" fmla="*/ 0 h 1643"/>
              <a:gd name="T10" fmla="*/ 1126 w 1224"/>
              <a:gd name="T11" fmla="*/ 1515 h 1643"/>
              <a:gd name="T12" fmla="*/ 98 w 1224"/>
              <a:gd name="T13" fmla="*/ 1515 h 1643"/>
              <a:gd name="T14" fmla="*/ 98 w 1224"/>
              <a:gd name="T15" fmla="*/ 935 h 1643"/>
              <a:gd name="T16" fmla="*/ 1126 w 1224"/>
              <a:gd name="T17" fmla="*/ 935 h 1643"/>
              <a:gd name="T18" fmla="*/ 1126 w 1224"/>
              <a:gd name="T19" fmla="*/ 1515 h 1643"/>
              <a:gd name="T20" fmla="*/ 1126 w 1224"/>
              <a:gd name="T21" fmla="*/ 838 h 1643"/>
              <a:gd name="T22" fmla="*/ 98 w 1224"/>
              <a:gd name="T23" fmla="*/ 838 h 1643"/>
              <a:gd name="T24" fmla="*/ 98 w 1224"/>
              <a:gd name="T25" fmla="*/ 258 h 1643"/>
              <a:gd name="T26" fmla="*/ 1126 w 1224"/>
              <a:gd name="T27" fmla="*/ 258 h 1643"/>
              <a:gd name="T28" fmla="*/ 1126 w 1224"/>
              <a:gd name="T29" fmla="*/ 838 h 1643"/>
              <a:gd name="T30" fmla="*/ 1113 w 1224"/>
              <a:gd name="T31" fmla="*/ 164 h 1643"/>
              <a:gd name="T32" fmla="*/ 1080 w 1224"/>
              <a:gd name="T33" fmla="*/ 178 h 1643"/>
              <a:gd name="T34" fmla="*/ 1045 w 1224"/>
              <a:gd name="T35" fmla="*/ 164 h 1643"/>
              <a:gd name="T36" fmla="*/ 1031 w 1224"/>
              <a:gd name="T37" fmla="*/ 129 h 1643"/>
              <a:gd name="T38" fmla="*/ 1045 w 1224"/>
              <a:gd name="T39" fmla="*/ 96 h 1643"/>
              <a:gd name="T40" fmla="*/ 1080 w 1224"/>
              <a:gd name="T41" fmla="*/ 82 h 1643"/>
              <a:gd name="T42" fmla="*/ 1113 w 1224"/>
              <a:gd name="T43" fmla="*/ 96 h 1643"/>
              <a:gd name="T44" fmla="*/ 1126 w 1224"/>
              <a:gd name="T45" fmla="*/ 129 h 1643"/>
              <a:gd name="T46" fmla="*/ 1113 w 1224"/>
              <a:gd name="T47" fmla="*/ 164 h 1643"/>
              <a:gd name="T48" fmla="*/ 1063 w 1224"/>
              <a:gd name="T49" fmla="*/ 323 h 1643"/>
              <a:gd name="T50" fmla="*/ 161 w 1224"/>
              <a:gd name="T51" fmla="*/ 323 h 1643"/>
              <a:gd name="T52" fmla="*/ 161 w 1224"/>
              <a:gd name="T53" fmla="*/ 775 h 1643"/>
              <a:gd name="T54" fmla="*/ 1063 w 1224"/>
              <a:gd name="T55" fmla="*/ 775 h 1643"/>
              <a:gd name="T56" fmla="*/ 1063 w 1224"/>
              <a:gd name="T57" fmla="*/ 323 h 1643"/>
              <a:gd name="T58" fmla="*/ 773 w 1224"/>
              <a:gd name="T59" fmla="*/ 581 h 1643"/>
              <a:gd name="T60" fmla="*/ 763 w 1224"/>
              <a:gd name="T61" fmla="*/ 604 h 1643"/>
              <a:gd name="T62" fmla="*/ 740 w 1224"/>
              <a:gd name="T63" fmla="*/ 614 h 1643"/>
              <a:gd name="T64" fmla="*/ 484 w 1224"/>
              <a:gd name="T65" fmla="*/ 614 h 1643"/>
              <a:gd name="T66" fmla="*/ 461 w 1224"/>
              <a:gd name="T67" fmla="*/ 604 h 1643"/>
              <a:gd name="T68" fmla="*/ 451 w 1224"/>
              <a:gd name="T69" fmla="*/ 581 h 1643"/>
              <a:gd name="T70" fmla="*/ 451 w 1224"/>
              <a:gd name="T71" fmla="*/ 451 h 1643"/>
              <a:gd name="T72" fmla="*/ 461 w 1224"/>
              <a:gd name="T73" fmla="*/ 428 h 1643"/>
              <a:gd name="T74" fmla="*/ 484 w 1224"/>
              <a:gd name="T75" fmla="*/ 419 h 1643"/>
              <a:gd name="T76" fmla="*/ 740 w 1224"/>
              <a:gd name="T77" fmla="*/ 419 h 1643"/>
              <a:gd name="T78" fmla="*/ 763 w 1224"/>
              <a:gd name="T79" fmla="*/ 428 h 1643"/>
              <a:gd name="T80" fmla="*/ 773 w 1224"/>
              <a:gd name="T81" fmla="*/ 451 h 1643"/>
              <a:gd name="T82" fmla="*/ 773 w 1224"/>
              <a:gd name="T83" fmla="*/ 581 h 1643"/>
              <a:gd name="T84" fmla="*/ 1063 w 1224"/>
              <a:gd name="T85" fmla="*/ 1000 h 1643"/>
              <a:gd name="T86" fmla="*/ 161 w 1224"/>
              <a:gd name="T87" fmla="*/ 1000 h 1643"/>
              <a:gd name="T88" fmla="*/ 161 w 1224"/>
              <a:gd name="T89" fmla="*/ 1450 h 1643"/>
              <a:gd name="T90" fmla="*/ 1063 w 1224"/>
              <a:gd name="T91" fmla="*/ 1450 h 1643"/>
              <a:gd name="T92" fmla="*/ 1063 w 1224"/>
              <a:gd name="T93" fmla="*/ 1000 h 1643"/>
              <a:gd name="T94" fmla="*/ 773 w 1224"/>
              <a:gd name="T95" fmla="*/ 1257 h 1643"/>
              <a:gd name="T96" fmla="*/ 763 w 1224"/>
              <a:gd name="T97" fmla="*/ 1279 h 1643"/>
              <a:gd name="T98" fmla="*/ 740 w 1224"/>
              <a:gd name="T99" fmla="*/ 1289 h 1643"/>
              <a:gd name="T100" fmla="*/ 484 w 1224"/>
              <a:gd name="T101" fmla="*/ 1289 h 1643"/>
              <a:gd name="T102" fmla="*/ 461 w 1224"/>
              <a:gd name="T103" fmla="*/ 1279 h 1643"/>
              <a:gd name="T104" fmla="*/ 451 w 1224"/>
              <a:gd name="T105" fmla="*/ 1257 h 1643"/>
              <a:gd name="T106" fmla="*/ 451 w 1224"/>
              <a:gd name="T107" fmla="*/ 1128 h 1643"/>
              <a:gd name="T108" fmla="*/ 461 w 1224"/>
              <a:gd name="T109" fmla="*/ 1105 h 1643"/>
              <a:gd name="T110" fmla="*/ 484 w 1224"/>
              <a:gd name="T111" fmla="*/ 1096 h 1643"/>
              <a:gd name="T112" fmla="*/ 740 w 1224"/>
              <a:gd name="T113" fmla="*/ 1096 h 1643"/>
              <a:gd name="T114" fmla="*/ 763 w 1224"/>
              <a:gd name="T115" fmla="*/ 1105 h 1643"/>
              <a:gd name="T116" fmla="*/ 773 w 1224"/>
              <a:gd name="T117" fmla="*/ 1128 h 1643"/>
              <a:gd name="T118" fmla="*/ 773 w 1224"/>
              <a:gd name="T119" fmla="*/ 1257 h 1643"/>
              <a:gd name="T120" fmla="*/ 773 w 1224"/>
              <a:gd name="T121" fmla="*/ 1257 h 1643"/>
              <a:gd name="T122" fmla="*/ 773 w 1224"/>
              <a:gd name="T123" fmla="*/ 1257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4" h="1643">
                <a:moveTo>
                  <a:pt x="0" y="0"/>
                </a:moveTo>
                <a:cubicBezTo>
                  <a:pt x="0" y="1643"/>
                  <a:pt x="0" y="1643"/>
                  <a:pt x="0" y="1643"/>
                </a:cubicBezTo>
                <a:cubicBezTo>
                  <a:pt x="1224" y="1643"/>
                  <a:pt x="1224" y="1643"/>
                  <a:pt x="1224" y="1643"/>
                </a:cubicBezTo>
                <a:cubicBezTo>
                  <a:pt x="1224" y="0"/>
                  <a:pt x="1224" y="0"/>
                  <a:pt x="1224" y="0"/>
                </a:cubicBezTo>
                <a:lnTo>
                  <a:pt x="0" y="0"/>
                </a:lnTo>
                <a:close/>
                <a:moveTo>
                  <a:pt x="1126" y="1515"/>
                </a:moveTo>
                <a:cubicBezTo>
                  <a:pt x="98" y="1515"/>
                  <a:pt x="98" y="1515"/>
                  <a:pt x="98" y="1515"/>
                </a:cubicBezTo>
                <a:cubicBezTo>
                  <a:pt x="98" y="935"/>
                  <a:pt x="98" y="935"/>
                  <a:pt x="98" y="935"/>
                </a:cubicBezTo>
                <a:cubicBezTo>
                  <a:pt x="1126" y="935"/>
                  <a:pt x="1126" y="935"/>
                  <a:pt x="1126" y="935"/>
                </a:cubicBezTo>
                <a:lnTo>
                  <a:pt x="1126" y="1515"/>
                </a:lnTo>
                <a:close/>
                <a:moveTo>
                  <a:pt x="1126" y="838"/>
                </a:moveTo>
                <a:cubicBezTo>
                  <a:pt x="98" y="838"/>
                  <a:pt x="98" y="838"/>
                  <a:pt x="98" y="838"/>
                </a:cubicBezTo>
                <a:cubicBezTo>
                  <a:pt x="98" y="258"/>
                  <a:pt x="98" y="258"/>
                  <a:pt x="98" y="258"/>
                </a:cubicBezTo>
                <a:cubicBezTo>
                  <a:pt x="1126" y="258"/>
                  <a:pt x="1126" y="258"/>
                  <a:pt x="1126" y="258"/>
                </a:cubicBezTo>
                <a:lnTo>
                  <a:pt x="1126" y="838"/>
                </a:lnTo>
                <a:close/>
                <a:moveTo>
                  <a:pt x="1113" y="164"/>
                </a:moveTo>
                <a:cubicBezTo>
                  <a:pt x="1104" y="173"/>
                  <a:pt x="1093" y="178"/>
                  <a:pt x="1080" y="178"/>
                </a:cubicBezTo>
                <a:cubicBezTo>
                  <a:pt x="1066" y="178"/>
                  <a:pt x="1055" y="173"/>
                  <a:pt x="1045" y="164"/>
                </a:cubicBezTo>
                <a:cubicBezTo>
                  <a:pt x="1036" y="154"/>
                  <a:pt x="1031" y="142"/>
                  <a:pt x="1031" y="129"/>
                </a:cubicBezTo>
                <a:cubicBezTo>
                  <a:pt x="1031" y="116"/>
                  <a:pt x="1036" y="105"/>
                  <a:pt x="1045" y="96"/>
                </a:cubicBezTo>
                <a:cubicBezTo>
                  <a:pt x="1055" y="87"/>
                  <a:pt x="1066" y="82"/>
                  <a:pt x="1080" y="82"/>
                </a:cubicBezTo>
                <a:cubicBezTo>
                  <a:pt x="1093" y="82"/>
                  <a:pt x="1104" y="87"/>
                  <a:pt x="1113" y="96"/>
                </a:cubicBezTo>
                <a:cubicBezTo>
                  <a:pt x="1122" y="105"/>
                  <a:pt x="1126" y="116"/>
                  <a:pt x="1126" y="129"/>
                </a:cubicBezTo>
                <a:cubicBezTo>
                  <a:pt x="1126" y="142"/>
                  <a:pt x="1122" y="154"/>
                  <a:pt x="1113" y="164"/>
                </a:cubicBezTo>
                <a:close/>
                <a:moveTo>
                  <a:pt x="1063" y="323"/>
                </a:moveTo>
                <a:cubicBezTo>
                  <a:pt x="161" y="323"/>
                  <a:pt x="161" y="323"/>
                  <a:pt x="161" y="323"/>
                </a:cubicBezTo>
                <a:cubicBezTo>
                  <a:pt x="161" y="775"/>
                  <a:pt x="161" y="775"/>
                  <a:pt x="161" y="775"/>
                </a:cubicBezTo>
                <a:cubicBezTo>
                  <a:pt x="1063" y="775"/>
                  <a:pt x="1063" y="775"/>
                  <a:pt x="1063" y="775"/>
                </a:cubicBezTo>
                <a:lnTo>
                  <a:pt x="1063" y="323"/>
                </a:lnTo>
                <a:close/>
                <a:moveTo>
                  <a:pt x="773" y="581"/>
                </a:moveTo>
                <a:cubicBezTo>
                  <a:pt x="773" y="590"/>
                  <a:pt x="769" y="598"/>
                  <a:pt x="763" y="604"/>
                </a:cubicBezTo>
                <a:cubicBezTo>
                  <a:pt x="757" y="611"/>
                  <a:pt x="749" y="614"/>
                  <a:pt x="740" y="614"/>
                </a:cubicBezTo>
                <a:cubicBezTo>
                  <a:pt x="484" y="614"/>
                  <a:pt x="484" y="614"/>
                  <a:pt x="484" y="614"/>
                </a:cubicBezTo>
                <a:cubicBezTo>
                  <a:pt x="475" y="614"/>
                  <a:pt x="467" y="611"/>
                  <a:pt x="461" y="604"/>
                </a:cubicBezTo>
                <a:cubicBezTo>
                  <a:pt x="455" y="598"/>
                  <a:pt x="451" y="590"/>
                  <a:pt x="451" y="581"/>
                </a:cubicBezTo>
                <a:cubicBezTo>
                  <a:pt x="451" y="451"/>
                  <a:pt x="451" y="451"/>
                  <a:pt x="451" y="451"/>
                </a:cubicBezTo>
                <a:cubicBezTo>
                  <a:pt x="451" y="442"/>
                  <a:pt x="455" y="435"/>
                  <a:pt x="461" y="428"/>
                </a:cubicBezTo>
                <a:cubicBezTo>
                  <a:pt x="467" y="422"/>
                  <a:pt x="475" y="419"/>
                  <a:pt x="484" y="419"/>
                </a:cubicBezTo>
                <a:cubicBezTo>
                  <a:pt x="740" y="419"/>
                  <a:pt x="740" y="419"/>
                  <a:pt x="740" y="419"/>
                </a:cubicBezTo>
                <a:cubicBezTo>
                  <a:pt x="749" y="419"/>
                  <a:pt x="757" y="422"/>
                  <a:pt x="763" y="428"/>
                </a:cubicBezTo>
                <a:cubicBezTo>
                  <a:pt x="769" y="435"/>
                  <a:pt x="773" y="442"/>
                  <a:pt x="773" y="451"/>
                </a:cubicBezTo>
                <a:lnTo>
                  <a:pt x="773" y="581"/>
                </a:lnTo>
                <a:close/>
                <a:moveTo>
                  <a:pt x="1063" y="1000"/>
                </a:moveTo>
                <a:cubicBezTo>
                  <a:pt x="161" y="1000"/>
                  <a:pt x="161" y="1000"/>
                  <a:pt x="161" y="1000"/>
                </a:cubicBezTo>
                <a:cubicBezTo>
                  <a:pt x="161" y="1450"/>
                  <a:pt x="161" y="1450"/>
                  <a:pt x="161" y="1450"/>
                </a:cubicBezTo>
                <a:cubicBezTo>
                  <a:pt x="1063" y="1450"/>
                  <a:pt x="1063" y="1450"/>
                  <a:pt x="1063" y="1450"/>
                </a:cubicBezTo>
                <a:lnTo>
                  <a:pt x="1063" y="1000"/>
                </a:lnTo>
                <a:close/>
                <a:moveTo>
                  <a:pt x="773" y="1257"/>
                </a:moveTo>
                <a:cubicBezTo>
                  <a:pt x="773" y="1265"/>
                  <a:pt x="769" y="1273"/>
                  <a:pt x="763" y="1279"/>
                </a:cubicBezTo>
                <a:cubicBezTo>
                  <a:pt x="757" y="1286"/>
                  <a:pt x="749" y="1289"/>
                  <a:pt x="740" y="1289"/>
                </a:cubicBezTo>
                <a:cubicBezTo>
                  <a:pt x="484" y="1289"/>
                  <a:pt x="484" y="1289"/>
                  <a:pt x="484" y="1289"/>
                </a:cubicBezTo>
                <a:cubicBezTo>
                  <a:pt x="475" y="1289"/>
                  <a:pt x="467" y="1286"/>
                  <a:pt x="461" y="1279"/>
                </a:cubicBezTo>
                <a:cubicBezTo>
                  <a:pt x="455" y="1273"/>
                  <a:pt x="451" y="1265"/>
                  <a:pt x="451" y="1257"/>
                </a:cubicBezTo>
                <a:cubicBezTo>
                  <a:pt x="451" y="1128"/>
                  <a:pt x="451" y="1128"/>
                  <a:pt x="451" y="1128"/>
                </a:cubicBezTo>
                <a:cubicBezTo>
                  <a:pt x="451" y="1119"/>
                  <a:pt x="455" y="1112"/>
                  <a:pt x="461" y="1105"/>
                </a:cubicBezTo>
                <a:cubicBezTo>
                  <a:pt x="467" y="1099"/>
                  <a:pt x="475" y="1096"/>
                  <a:pt x="484" y="1096"/>
                </a:cubicBezTo>
                <a:cubicBezTo>
                  <a:pt x="740" y="1096"/>
                  <a:pt x="740" y="1096"/>
                  <a:pt x="740" y="1096"/>
                </a:cubicBezTo>
                <a:cubicBezTo>
                  <a:pt x="749" y="1096"/>
                  <a:pt x="757" y="1099"/>
                  <a:pt x="763" y="1105"/>
                </a:cubicBezTo>
                <a:cubicBezTo>
                  <a:pt x="769" y="1112"/>
                  <a:pt x="773" y="1119"/>
                  <a:pt x="773" y="1128"/>
                </a:cubicBezTo>
                <a:lnTo>
                  <a:pt x="773" y="1257"/>
                </a:lnTo>
                <a:close/>
                <a:moveTo>
                  <a:pt x="773" y="1257"/>
                </a:moveTo>
                <a:cubicBezTo>
                  <a:pt x="773" y="1257"/>
                  <a:pt x="773" y="1257"/>
                  <a:pt x="773" y="1257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>
            <p:custDataLst>
              <p:tags r:id="rId27"/>
            </p:custDataLst>
          </p:nvPr>
        </p:nvSpPr>
        <p:spPr>
          <a:xfrm flipH="1">
            <a:off x="5751840" y="4362568"/>
            <a:ext cx="2693035" cy="556727"/>
          </a:xfrm>
          <a:prstGeom prst="rect">
            <a:avLst/>
          </a:prstGeom>
        </p:spPr>
        <p:txBody>
          <a:bodyPr wrap="square" lIns="91440" tIns="45720" rIns="91440" bIns="0" anchor="ctr">
            <a:normAutofit fontScale="85000" lnSpcReduction="10000"/>
          </a:bodyPr>
          <a:lstStyle/>
          <a:p>
            <a:pPr lvl="0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</a:t>
            </a:r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Trace APP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>
            <p:custDataLst>
              <p:tags r:id="rId28"/>
            </p:custDataLst>
          </p:nvPr>
        </p:nvSpPr>
        <p:spPr>
          <a:xfrm flipH="1">
            <a:off x="7976595" y="2496601"/>
            <a:ext cx="1851376" cy="379979"/>
          </a:xfrm>
          <a:prstGeom prst="rect">
            <a:avLst/>
          </a:prstGeom>
        </p:spPr>
        <p:txBody>
          <a:bodyPr wrap="square" lIns="91440" tIns="45720" rIns="91440" bIns="0" anchor="ctr">
            <a:normAutofit fontScale="62500" lnSpcReduction="20000"/>
          </a:bodyPr>
          <a:lstStyle/>
          <a:p>
            <a:pPr lvl="0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Credit</a:t>
            </a:r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Record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>
            <p:custDataLst>
              <p:tags r:id="rId29"/>
            </p:custDataLst>
          </p:nvPr>
        </p:nvSpPr>
        <p:spPr>
          <a:xfrm flipH="1">
            <a:off x="6292215" y="1222375"/>
            <a:ext cx="3392805" cy="798830"/>
          </a:xfrm>
          <a:prstGeom prst="rect">
            <a:avLst/>
          </a:prstGeom>
        </p:spPr>
        <p:txBody>
          <a:bodyPr wrap="square" lIns="91440" tIns="45720" rIns="91440" bIns="0" anchor="ctr">
            <a:normAutofit/>
          </a:bodyPr>
          <a:lstStyle/>
          <a:p>
            <a:pPr lvl="0" algn="l" defTabSz="91376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Classification Bag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9" name="矩形 68"/>
          <p:cNvSpPr/>
          <p:nvPr>
            <p:custDataLst>
              <p:tags r:id="rId30"/>
            </p:custDataLst>
          </p:nvPr>
        </p:nvSpPr>
        <p:spPr>
          <a:xfrm flipH="1">
            <a:off x="3491228" y="2412366"/>
            <a:ext cx="3236808" cy="541020"/>
          </a:xfrm>
          <a:prstGeom prst="rect">
            <a:avLst/>
          </a:prstGeom>
        </p:spPr>
        <p:txBody>
          <a:bodyPr wrap="square" lIns="91440" tIns="45720" rIns="91440" bIns="0" anchor="ctr">
            <a:normAutofit/>
          </a:bodyPr>
          <a:lstStyle/>
          <a:p>
            <a:pPr lvl="0" algn="l" defTabSz="91376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Recycling Station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" name="椭圆 91"/>
          <p:cNvSpPr/>
          <p:nvPr>
            <p:custDataLst>
              <p:tags r:id="rId31"/>
            </p:custDataLst>
          </p:nvPr>
        </p:nvSpPr>
        <p:spPr>
          <a:xfrm>
            <a:off x="3000241" y="5846484"/>
            <a:ext cx="695606" cy="695606"/>
          </a:xfrm>
          <a:prstGeom prst="ellipse">
            <a:avLst/>
          </a:prstGeom>
          <a:solidFill>
            <a:srgbClr val="FFC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椭圆 92"/>
          <p:cNvSpPr/>
          <p:nvPr>
            <p:custDataLst>
              <p:tags r:id="rId32"/>
            </p:custDataLst>
          </p:nvPr>
        </p:nvSpPr>
        <p:spPr>
          <a:xfrm>
            <a:off x="3081406" y="5927649"/>
            <a:ext cx="533275" cy="533275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 96"/>
          <p:cNvSpPr/>
          <p:nvPr>
            <p:custDataLst>
              <p:tags r:id="rId33"/>
            </p:custDataLst>
          </p:nvPr>
        </p:nvSpPr>
        <p:spPr bwMode="auto">
          <a:xfrm>
            <a:off x="3204681" y="6056202"/>
            <a:ext cx="286725" cy="27616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椭圆 100"/>
          <p:cNvSpPr/>
          <p:nvPr>
            <p:custDataLst>
              <p:tags r:id="rId34"/>
            </p:custDataLst>
          </p:nvPr>
        </p:nvSpPr>
        <p:spPr>
          <a:xfrm>
            <a:off x="1008246" y="4648239"/>
            <a:ext cx="695606" cy="695606"/>
          </a:xfrm>
          <a:prstGeom prst="ellipse">
            <a:avLst/>
          </a:prstGeom>
          <a:solidFill>
            <a:srgbClr val="FFC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椭圆 103"/>
          <p:cNvSpPr/>
          <p:nvPr>
            <p:custDataLst>
              <p:tags r:id="rId35"/>
            </p:custDataLst>
          </p:nvPr>
        </p:nvSpPr>
        <p:spPr>
          <a:xfrm>
            <a:off x="1089411" y="4729404"/>
            <a:ext cx="533275" cy="533275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任意多边形 106"/>
          <p:cNvSpPr/>
          <p:nvPr>
            <p:custDataLst>
              <p:tags r:id="rId36"/>
            </p:custDataLst>
          </p:nvPr>
        </p:nvSpPr>
        <p:spPr bwMode="auto">
          <a:xfrm>
            <a:off x="1212686" y="4857957"/>
            <a:ext cx="286725" cy="27616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  <a:endParaRPr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>
            <p:custDataLst>
              <p:tags r:id="rId37"/>
            </p:custDataLst>
          </p:nvPr>
        </p:nvSpPr>
        <p:spPr>
          <a:xfrm flipH="1">
            <a:off x="9312908" y="4857750"/>
            <a:ext cx="1666405" cy="955675"/>
          </a:xfrm>
          <a:prstGeom prst="rect">
            <a:avLst/>
          </a:prstGeom>
        </p:spPr>
        <p:txBody>
          <a:bodyPr wrap="square" lIns="91440" tIns="45720" rIns="91440" bIns="0" anchor="ctr">
            <a:normAutofit fontScale="77500" lnSpcReduction="20000"/>
          </a:bodyPr>
          <a:lstStyle/>
          <a:p>
            <a:pPr lvl="0" algn="l" defTabSz="913765">
              <a:lnSpc>
                <a:spcPct val="120000"/>
              </a:lnSpc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Hazardous</a:t>
            </a:r>
          </a:p>
          <a:p>
            <a:pPr lvl="0" algn="l" defTabSz="913765">
              <a:lnSpc>
                <a:spcPct val="120000"/>
              </a:lnSpc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Pay</a:t>
            </a:r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</a:t>
            </a:r>
            <a:r>
              <a:rPr lang="zh-CN" altLang="en-US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Pickup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3" name="矩形 112"/>
          <p:cNvSpPr/>
          <p:nvPr>
            <p:custDataLst>
              <p:tags r:id="rId38"/>
            </p:custDataLst>
          </p:nvPr>
        </p:nvSpPr>
        <p:spPr>
          <a:xfrm flipH="1">
            <a:off x="1622522" y="4349519"/>
            <a:ext cx="2319095" cy="379979"/>
          </a:xfrm>
          <a:prstGeom prst="rect">
            <a:avLst/>
          </a:prstGeom>
        </p:spPr>
        <p:txBody>
          <a:bodyPr wrap="square" lIns="91440" tIns="45720" rIns="91440" bIns="0" anchor="ctr">
            <a:normAutofit fontScale="70000" lnSpcReduction="20000"/>
          </a:bodyPr>
          <a:lstStyle/>
          <a:p>
            <a:pPr lvl="0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Blockchain Trace</a:t>
            </a:r>
            <a:endParaRPr lang="zh-CN" altLang="en-US" sz="2000" b="1" spc="3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6" name="直接连接符 115"/>
          <p:cNvCxnSpPr>
            <a:stCxn id="101" idx="6"/>
          </p:cNvCxnSpPr>
          <p:nvPr>
            <p:custDataLst>
              <p:tags r:id="rId39"/>
            </p:custDataLst>
          </p:nvPr>
        </p:nvCxnSpPr>
        <p:spPr>
          <a:xfrm flipV="1">
            <a:off x="1703705" y="4797425"/>
            <a:ext cx="3168015" cy="198755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117" name="直接连接符 116"/>
          <p:cNvCxnSpPr>
            <a:stCxn id="92" idx="6"/>
            <a:endCxn id="58" idx="4"/>
          </p:cNvCxnSpPr>
          <p:nvPr>
            <p:custDataLst>
              <p:tags r:id="rId40"/>
            </p:custDataLst>
          </p:nvPr>
        </p:nvCxnSpPr>
        <p:spPr>
          <a:xfrm flipV="1">
            <a:off x="3695700" y="5047615"/>
            <a:ext cx="1600200" cy="114681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58798" y="1940940"/>
            <a:ext cx="4122273" cy="378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Embodied Energy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Commodity labeling EE;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Consumer refund base on EE;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Dealer make price base on EE;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Funds invest base on EE Data;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Government give Subsidies base on EE Data.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Blockchain trace makes EE Data trustworthy.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83393" y="1982041"/>
            <a:ext cx="5626850" cy="3708802"/>
            <a:chOff x="514488" y="2053960"/>
            <a:chExt cx="5626850" cy="3708802"/>
          </a:xfrm>
        </p:grpSpPr>
        <p:grpSp>
          <p:nvGrpSpPr>
            <p:cNvPr id="17" name="组合 16"/>
            <p:cNvGrpSpPr/>
            <p:nvPr/>
          </p:nvGrpSpPr>
          <p:grpSpPr>
            <a:xfrm>
              <a:off x="514488" y="3032777"/>
              <a:ext cx="4404901" cy="1022427"/>
              <a:chOff x="978311" y="3092454"/>
              <a:chExt cx="4404901" cy="1022427"/>
            </a:xfrm>
          </p:grpSpPr>
          <p:pic>
            <p:nvPicPr>
              <p:cNvPr id="4" name="图形 21" descr="用户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42517" y="3092454"/>
                <a:ext cx="740695" cy="806614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978311" y="3796845"/>
                <a:ext cx="1175002" cy="3180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rot="0" vertOverflow="overflow" horzOverflow="overflow" vert="horz" wrap="none" lIns="50800" tIns="50800" rIns="50800" bIns="50800" numCol="1" spcCol="38100" rtlCol="0" anchor="ctr" forceAA="0">
                <a:sp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F732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Light"/>
                  </a:rPr>
                  <a:t>Government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F732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101579" y="3066460"/>
              <a:ext cx="806311" cy="969817"/>
              <a:chOff x="2937956" y="3127641"/>
              <a:chExt cx="806311" cy="969817"/>
            </a:xfrm>
          </p:grpSpPr>
          <p:pic>
            <p:nvPicPr>
              <p:cNvPr id="7" name="图片 5" descr="4532506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25159" y="3127641"/>
                <a:ext cx="631906" cy="688143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2937956" y="3779422"/>
                <a:ext cx="806311" cy="3180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rot="0" vertOverflow="overflow" horzOverflow="overflow" vert="horz" wrap="none" lIns="50800" tIns="50800" rIns="50800" bIns="50800" numCol="1" spcCol="38100" rtlCol="0" anchor="ctr" forceAA="0">
                <a:sp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400" kern="0" dirty="0">
                    <a:solidFill>
                      <a:srgbClr val="EF73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Helvetica Light"/>
                  </a:rPr>
                  <a:t>EE-trace</a:t>
                </a: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F732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Helvetica Ligh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669688" y="2878094"/>
              <a:ext cx="914400" cy="1199356"/>
              <a:chOff x="3958179" y="1523930"/>
              <a:chExt cx="914400" cy="119935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084538" y="2415509"/>
                <a:ext cx="700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EF73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Funds</a:t>
                </a:r>
                <a:endParaRPr lang="zh-CN" altLang="en-US" sz="1400" dirty="0">
                  <a:solidFill>
                    <a:srgbClr val="EF73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图形 23" descr="建筑物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58179" y="152393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50" name="文本框 49"/>
            <p:cNvSpPr txBox="1"/>
            <p:nvPr/>
          </p:nvSpPr>
          <p:spPr>
            <a:xfrm>
              <a:off x="1649113" y="5393430"/>
              <a:ext cx="115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Industry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593482" y="5381846"/>
              <a:ext cx="1152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400643" y="3062252"/>
              <a:ext cx="740695" cy="1006203"/>
              <a:chOff x="4797365" y="3099683"/>
              <a:chExt cx="740695" cy="1006203"/>
            </a:xfrm>
          </p:grpSpPr>
          <p:pic>
            <p:nvPicPr>
              <p:cNvPr id="14" name="图形 21" descr="用户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97365" y="3099683"/>
                <a:ext cx="740695" cy="806614"/>
              </a:xfrm>
              <a:prstGeom prst="rect">
                <a:avLst/>
              </a:prstGeom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4840458" y="3787850"/>
                <a:ext cx="660438" cy="3180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rot="0" vertOverflow="overflow" horzOverflow="overflow" vert="horz" wrap="none" lIns="50800" tIns="50800" rIns="50800" bIns="50800" numCol="1" spcCol="38100" rtlCol="0" anchor="ctr" forceAA="0">
                <a:sp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400" kern="0" dirty="0">
                    <a:solidFill>
                      <a:srgbClr val="EF73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Light"/>
                  </a:rPr>
                  <a:t>Dealer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F732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Helvetica Ligh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52615" y="2921177"/>
              <a:ext cx="4443223" cy="1137019"/>
              <a:chOff x="457920" y="1550741"/>
              <a:chExt cx="4443223" cy="1137019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3838031" y="2379983"/>
                <a:ext cx="10631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EF732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Consumer</a:t>
                </a:r>
                <a:endParaRPr lang="zh-CN" altLang="en-US" sz="1400" dirty="0">
                  <a:solidFill>
                    <a:srgbClr val="EF73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6" name="图形 35" descr="建筑物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7920" y="155074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8" name="箭头: 下弧形 17"/>
            <p:cNvSpPr/>
            <p:nvPr/>
          </p:nvSpPr>
          <p:spPr>
            <a:xfrm>
              <a:off x="1033925" y="4066971"/>
              <a:ext cx="2459288" cy="971574"/>
            </a:xfrm>
            <a:prstGeom prst="curved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箭头: 下弧形 18"/>
            <p:cNvSpPr/>
            <p:nvPr/>
          </p:nvSpPr>
          <p:spPr>
            <a:xfrm>
              <a:off x="3516916" y="4093721"/>
              <a:ext cx="1329696" cy="944823"/>
            </a:xfrm>
            <a:prstGeom prst="curved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箭头: 下弧形 19"/>
            <p:cNvSpPr/>
            <p:nvPr/>
          </p:nvSpPr>
          <p:spPr>
            <a:xfrm rot="10800000">
              <a:off x="3363838" y="2053960"/>
              <a:ext cx="2459288" cy="914400"/>
            </a:xfrm>
            <a:prstGeom prst="curved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748913" y="4491589"/>
              <a:ext cx="901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Refund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39757" y="2120521"/>
              <a:ext cx="859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Recycle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箭头: 下弧形 21"/>
            <p:cNvSpPr/>
            <p:nvPr/>
          </p:nvSpPr>
          <p:spPr>
            <a:xfrm rot="10800000">
              <a:off x="2042281" y="2120521"/>
              <a:ext cx="1329696" cy="805816"/>
            </a:xfrm>
            <a:prstGeom prst="curved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74382" y="2296635"/>
              <a:ext cx="1089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</a:t>
              </a:r>
            </a:p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Reference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89490" y="4552298"/>
              <a:ext cx="1061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Subsidies</a:t>
              </a:r>
            </a:p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Reference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7310" y="375037"/>
            <a:ext cx="696126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chemeClr val="bg1"/>
                </a:solidFill>
                <a:highlight>
                  <a:srgbClr val="FB4F03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Embodied Energy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FB4F03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FB4F03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Trace based on Blockchain</a:t>
            </a:r>
            <a:endParaRPr lang="zh-CN" altLang="en-US" sz="2400" dirty="0">
              <a:solidFill>
                <a:schemeClr val="bg1"/>
              </a:solidFill>
              <a:highlight>
                <a:srgbClr val="FB4F03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ubtitle 37"/>
          <p:cNvSpPr txBox="1"/>
          <p:nvPr/>
        </p:nvSpPr>
        <p:spPr>
          <a:xfrm>
            <a:off x="1050769" y="3336260"/>
            <a:ext cx="6419602" cy="202330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WITNESS VALUE/BLOCKCHAIN TRUST</a:t>
            </a:r>
            <a:endParaRPr lang="en-US" sz="2400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70" y="5598980"/>
            <a:ext cx="530896" cy="509801"/>
          </a:xfrm>
          <a:prstGeom prst="rect">
            <a:avLst/>
          </a:prstGeom>
        </p:spPr>
      </p:pic>
      <p:sp>
        <p:nvSpPr>
          <p:cNvPr id="12" name="Subtitle 37"/>
          <p:cNvSpPr txBox="1"/>
          <p:nvPr/>
        </p:nvSpPr>
        <p:spPr>
          <a:xfrm>
            <a:off x="979649" y="2417140"/>
            <a:ext cx="6419602" cy="202330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 dirty="0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THANKS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93664_5*m_i*1_2"/>
  <p:tag name="KSO_WM_TEMPLATE_CATEGORY" val="diagram"/>
  <p:tag name="KSO_WM_TEMPLATE_INDEX" val="20193664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3664_5*m_h_i*1_3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3664_5*m_h_i*1_3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3664_5*m_h_i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664_5*m_h_i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664_5*m_h_i*1_2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664_5*m_h_i*1_2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664_5*m_h_i*1_2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3664_5*m_h_i*1_1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4"/>
  <p:tag name="KSO_WM_UNIT_ID" val="diagram20193664_5*m_h_i*1_6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20193664_5*m_h_i*1_6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20193664_5*m_i*1_3"/>
  <p:tag name="KSO_WM_TEMPLATE_CATEGORY" val="diagram"/>
  <p:tag name="KSO_WM_TEMPLATE_INDEX" val="20193664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193664_5*m_h_i*1_6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193664_5*m_h_i*1_6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193664_5*m_h_a*1_6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PRESET_TEXT" val="2019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193664_5*m_h_i*1_5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193664_5*m_h_i*1_5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193664_5*m_h_i*1_5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4"/>
  <p:tag name="KSO_WM_UNIT_ID" val="diagram20193664_5*m_h_i*1_5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193664_5*m_h_a*1_5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PRESET_TEXT" val="2018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93664_5*m_h_a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PRESET_TEXT" val="2017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3664_5*m_h_a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PRESET_TEXT" val="2016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20193664_5*m_i*1_4"/>
  <p:tag name="KSO_WM_TEMPLATE_CATEGORY" val="diagram"/>
  <p:tag name="KSO_WM_TEMPLATE_INDEX" val="20193664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3664_5*m_h_a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PRESET_TEXT" val="2015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20193664_5*m_h_i*1_6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193664_5*m_h_i*1_6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193664_5*m_h_i*1_6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20193664_5*m_h_i*1_6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193664_5*m_h_i*1_6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193664_5*m_h_i*1_6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193664_5*m_h_a*1_6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PRESET_TEXT" val="2019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193664_5*m_h_a*1_6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PRESET_TEXT" val="2019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93664_5*m_i*1_2"/>
  <p:tag name="KSO_WM_TEMPLATE_CATEGORY" val="diagram"/>
  <p:tag name="KSO_WM_TEMPLATE_INDEX" val="20193664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z"/>
  <p:tag name="KSO_WM_UNIT_INDEX" val="1_5"/>
  <p:tag name="KSO_WM_UNIT_ID" val="diagram20193664_5*m_z*1_5"/>
  <p:tag name="KSO_WM_TEMPLATE_CATEGORY" val="diagram"/>
  <p:tag name="KSO_WM_TEMPLATE_INDEX" val="20193664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93664_5*m_i*1_2"/>
  <p:tag name="KSO_WM_TEMPLATE_CATEGORY" val="diagram"/>
  <p:tag name="KSO_WM_TEMPLATE_INDEX" val="20193664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93664_5*m_h_i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3664_5*m_h_i*1_4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3664_5*m_h_i*1_4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193664_5*m_h_i*1_4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93664_5*m_h_i*1_3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250</Words>
  <Application>Microsoft Office PowerPoint</Application>
  <PresentationFormat>宽屏</PresentationFormat>
  <Paragraphs>63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Alibaba PuHuiTi</vt:lpstr>
      <vt:lpstr>等线</vt:lpstr>
      <vt:lpstr>等线 Light</vt:lpstr>
      <vt:lpstr>微软雅黑</vt:lpstr>
      <vt:lpstr>Arial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Shawn</dc:creator>
  <cp:lastModifiedBy>huawei</cp:lastModifiedBy>
  <cp:revision>239</cp:revision>
  <dcterms:created xsi:type="dcterms:W3CDTF">2020-06-24T14:46:00Z</dcterms:created>
  <dcterms:modified xsi:type="dcterms:W3CDTF">2020-11-03T10:53:00Z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