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202" r:id="rId3"/>
    <p:sldId id="4204" r:id="rId4"/>
    <p:sldId id="4205" r:id="rId5"/>
    <p:sldId id="4206" r:id="rId6"/>
    <p:sldId id="4208" r:id="rId7"/>
    <p:sldId id="4223" r:id="rId8"/>
    <p:sldId id="4220" r:id="rId9"/>
    <p:sldId id="4211" r:id="rId10"/>
    <p:sldId id="4221" r:id="rId11"/>
    <p:sldId id="4222" r:id="rId12"/>
    <p:sldId id="42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825" autoAdjust="0"/>
  </p:normalViewPr>
  <p:slideViewPr>
    <p:cSldViewPr snapToGrid="0">
      <p:cViewPr>
        <p:scale>
          <a:sx n="60" d="100"/>
          <a:sy n="60" d="100"/>
        </p:scale>
        <p:origin x="840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4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Tam </a:t>
            </a:r>
            <a:r>
              <a:rPr lang="en-US" dirty="0" err="1"/>
              <a:t>Ky</a:t>
            </a:r>
            <a:r>
              <a:rPr lang="en-US" dirty="0"/>
              <a:t> City Climate Action Planning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/>
          <a:lstStyle/>
          <a:p>
            <a:r>
              <a:rPr lang="en-US" dirty="0"/>
              <a:t>Draft Results  as of November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E72086-8107-45D5-BC59-66D3E758F9DE}"/>
              </a:ext>
            </a:extLst>
          </p:cNvPr>
          <p:cNvGrpSpPr/>
          <p:nvPr/>
        </p:nvGrpSpPr>
        <p:grpSpPr>
          <a:xfrm>
            <a:off x="295562" y="6059657"/>
            <a:ext cx="11366096" cy="769000"/>
            <a:chOff x="295562" y="6059657"/>
            <a:chExt cx="11366096" cy="769000"/>
          </a:xfrm>
        </p:grpSpPr>
        <p:pic>
          <p:nvPicPr>
            <p:cNvPr id="5" name="Picture 2" descr="Image result for EU IUC">
              <a:extLst>
                <a:ext uri="{FF2B5EF4-FFF2-40B4-BE49-F238E27FC236}">
                  <a16:creationId xmlns:a16="http://schemas.microsoft.com/office/drawing/2014/main" id="{04E80A45-CF28-4C10-A02F-B3161931C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74"/>
            <a:stretch/>
          </p:blipFill>
          <p:spPr bwMode="auto">
            <a:xfrm>
              <a:off x="295562" y="6125281"/>
              <a:ext cx="1990439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mage result for global covenant of mayors">
              <a:extLst>
                <a:ext uri="{FF2B5EF4-FFF2-40B4-BE49-F238E27FC236}">
                  <a16:creationId xmlns:a16="http://schemas.microsoft.com/office/drawing/2014/main" id="{FABAE719-41FA-4510-91E8-F9B760DE3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95" y="6087724"/>
              <a:ext cx="2153783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EE383B-CA54-41E8-B0D5-C36F82E8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90" y="6087724"/>
              <a:ext cx="3324304" cy="729149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4EFADEB-4142-4402-BF85-AB69A5A6B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706" y="6149540"/>
              <a:ext cx="1592952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EU IUC">
              <a:extLst>
                <a:ext uri="{FF2B5EF4-FFF2-40B4-BE49-F238E27FC236}">
                  <a16:creationId xmlns:a16="http://schemas.microsoft.com/office/drawing/2014/main" id="{288C6D14-2741-448D-8A2B-B35E3B11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6" t="-4292" b="-1"/>
            <a:stretch/>
          </p:blipFill>
          <p:spPr bwMode="auto">
            <a:xfrm>
              <a:off x="2575752" y="6059657"/>
              <a:ext cx="865798" cy="76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Tam Ky City">
            <a:extLst>
              <a:ext uri="{FF2B5EF4-FFF2-40B4-BE49-F238E27FC236}">
                <a16:creationId xmlns:a16="http://schemas.microsoft.com/office/drawing/2014/main" id="{CB965C18-3A33-4BC6-A582-153D0824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37" y="-372532"/>
            <a:ext cx="5444977" cy="29718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5" name="Table 18">
            <a:extLst>
              <a:ext uri="{FF2B5EF4-FFF2-40B4-BE49-F238E27FC236}">
                <a16:creationId xmlns:a16="http://schemas.microsoft.com/office/drawing/2014/main" id="{6E7B8C87-06D2-4234-B00A-F95F195E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74407"/>
              </p:ext>
            </p:extLst>
          </p:nvPr>
        </p:nvGraphicFramePr>
        <p:xfrm>
          <a:off x="591205" y="962527"/>
          <a:ext cx="10808897" cy="48639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5363">
                  <a:extLst>
                    <a:ext uri="{9D8B030D-6E8A-4147-A177-3AD203B41FA5}">
                      <a16:colId xmlns:a16="http://schemas.microsoft.com/office/drawing/2014/main" val="133074441"/>
                    </a:ext>
                  </a:extLst>
                </a:gridCol>
                <a:gridCol w="4612137">
                  <a:extLst>
                    <a:ext uri="{9D8B030D-6E8A-4147-A177-3AD203B41FA5}">
                      <a16:colId xmlns:a16="http://schemas.microsoft.com/office/drawing/2014/main" val="2278214594"/>
                    </a:ext>
                  </a:extLst>
                </a:gridCol>
                <a:gridCol w="2761397">
                  <a:extLst>
                    <a:ext uri="{9D8B030D-6E8A-4147-A177-3AD203B41FA5}">
                      <a16:colId xmlns:a16="http://schemas.microsoft.com/office/drawing/2014/main" val="3217335109"/>
                    </a:ext>
                  </a:extLst>
                </a:gridCol>
              </a:tblGrid>
              <a:tr h="65772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Already Planned/Doing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New/enhanced actions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618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Elderly population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Social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housing and healthcare centres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Transforming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public building into shelter in case of disaster taken place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1229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Women and infants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Children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protection programme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Awareness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raising for the whole society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85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64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Out-door workers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Awareness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raising on disaster risk reduction measures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9716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633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Fishing 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Early warning 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Training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to use modern communication devices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72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6309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 txBox="1">
            <a:spLocks/>
          </p:cNvSpPr>
          <p:nvPr/>
        </p:nvSpPr>
        <p:spPr>
          <a:xfrm>
            <a:off x="410402" y="276087"/>
            <a:ext cx="11476797" cy="721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800" dirty="0"/>
              <a:t>Measure to reduce vulnerabilities to the most effected population</a:t>
            </a:r>
          </a:p>
        </p:txBody>
      </p:sp>
    </p:spTree>
    <p:extLst>
      <p:ext uri="{BB962C8B-B14F-4D97-AF65-F5344CB8AC3E}">
        <p14:creationId xmlns:p14="http://schemas.microsoft.com/office/powerpoint/2010/main" val="32531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5" name="Table 18">
            <a:extLst>
              <a:ext uri="{FF2B5EF4-FFF2-40B4-BE49-F238E27FC236}">
                <a16:creationId xmlns:a16="http://schemas.microsoft.com/office/drawing/2014/main" id="{70C98F9E-883F-4439-A444-E85AEF91D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17924"/>
              </p:ext>
            </p:extLst>
          </p:nvPr>
        </p:nvGraphicFramePr>
        <p:xfrm>
          <a:off x="654547" y="1041826"/>
          <a:ext cx="11050438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02464">
                  <a:extLst>
                    <a:ext uri="{9D8B030D-6E8A-4147-A177-3AD203B41FA5}">
                      <a16:colId xmlns:a16="http://schemas.microsoft.com/office/drawing/2014/main" val="133074441"/>
                    </a:ext>
                  </a:extLst>
                </a:gridCol>
                <a:gridCol w="3096126">
                  <a:extLst>
                    <a:ext uri="{9D8B030D-6E8A-4147-A177-3AD203B41FA5}">
                      <a16:colId xmlns:a16="http://schemas.microsoft.com/office/drawing/2014/main" val="2278214594"/>
                    </a:ext>
                  </a:extLst>
                </a:gridCol>
                <a:gridCol w="3651848">
                  <a:extLst>
                    <a:ext uri="{9D8B030D-6E8A-4147-A177-3AD203B41FA5}">
                      <a16:colId xmlns:a16="http://schemas.microsoft.com/office/drawing/2014/main" val="3217335109"/>
                    </a:ext>
                  </a:extLst>
                </a:gridCol>
              </a:tblGrid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Already Planned/Doing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New/enhanced actions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618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Road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s expose to flooding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Upgrading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the drainage system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Regular and on-event based maintenance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programme and integrate climate risks into designing and constructing process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1229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85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Power station and electricity transmission lines expose to high risk of overheated and fired due to heatwave and rising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Upgrading the electricity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line system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Undergrounding the electricity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line system for the city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64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9716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Facilities in economic and industrial zones/ cluster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>
                          <a:solidFill>
                            <a:schemeClr val="tx2"/>
                          </a:solidFill>
                        </a:rPr>
                        <a:t>Maintenance</a:t>
                      </a:r>
                      <a:r>
                        <a:rPr lang="en-PH" baseline="0" dirty="0">
                          <a:solidFill>
                            <a:schemeClr val="tx2"/>
                          </a:solidFill>
                        </a:rPr>
                        <a:t> programme and </a:t>
                      </a:r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6335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72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 txBox="1">
            <a:spLocks/>
          </p:cNvSpPr>
          <p:nvPr/>
        </p:nvSpPr>
        <p:spPr>
          <a:xfrm>
            <a:off x="715203" y="276087"/>
            <a:ext cx="11476797" cy="721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800" dirty="0"/>
              <a:t>Measure to reduce vulnerabilities to the critical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24057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FA8-B940-41BF-955C-CBE75A7B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Next steps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5409A-967C-4F36-8C7A-E6DA0403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12</a:t>
            </a:fld>
            <a:endParaRPr lang="en-P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AB5E38-D3F0-4C8C-BDED-3E3825A9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12/17/2020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68494"/>
              </p:ext>
            </p:extLst>
          </p:nvPr>
        </p:nvGraphicFramePr>
        <p:xfrm>
          <a:off x="453404" y="1972271"/>
          <a:ext cx="11105410" cy="284907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84807">
                  <a:extLst>
                    <a:ext uri="{9D8B030D-6E8A-4147-A177-3AD203B41FA5}">
                      <a16:colId xmlns:a16="http://schemas.microsoft.com/office/drawing/2014/main" val="1349267036"/>
                    </a:ext>
                  </a:extLst>
                </a:gridCol>
                <a:gridCol w="7230657">
                  <a:extLst>
                    <a:ext uri="{9D8B030D-6E8A-4147-A177-3AD203B41FA5}">
                      <a16:colId xmlns:a16="http://schemas.microsoft.com/office/drawing/2014/main" val="3387255316"/>
                    </a:ext>
                  </a:extLst>
                </a:gridCol>
                <a:gridCol w="1796512">
                  <a:extLst>
                    <a:ext uri="{9D8B030D-6E8A-4147-A177-3AD203B41FA5}">
                      <a16:colId xmlns:a16="http://schemas.microsoft.com/office/drawing/2014/main" val="79211834"/>
                    </a:ext>
                  </a:extLst>
                </a:gridCol>
                <a:gridCol w="1693434">
                  <a:extLst>
                    <a:ext uri="{9D8B030D-6E8A-4147-A177-3AD203B41FA5}">
                      <a16:colId xmlns:a16="http://schemas.microsoft.com/office/drawing/2014/main" val="2467892212"/>
                    </a:ext>
                  </a:extLst>
                </a:gridCol>
              </a:tblGrid>
              <a:tr h="3420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Contents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Implementation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Participation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884685"/>
                  </a:ext>
                </a:extLst>
              </a:tr>
              <a:tr h="295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Validate data and review all the proposed actions to be consistent with the new socio-economic development plan for 2021-2030 and the provincial action plan responding to climate change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Office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Experts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from line division and DONRE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901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Organize</a:t>
                      </a:r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consultation</a:t>
                      </a:r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meetings in the city’s divisions and communes to reviews the needs and relevance of the proposed adaptation and mitigation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Office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city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departments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293966"/>
                  </a:ext>
                </a:extLst>
              </a:tr>
              <a:tr h="1899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Update and</a:t>
                      </a:r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f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inish the action</a:t>
                      </a:r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plan of Tam </a:t>
                      </a:r>
                      <a:r>
                        <a:rPr lang="en-US" sz="180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Ky</a:t>
                      </a:r>
                      <a:r>
                        <a:rPr lang="en-US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city inline with the available resources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Office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69283"/>
                  </a:ext>
                </a:extLst>
              </a:tr>
              <a:tr h="5131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Submit</a:t>
                      </a:r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 </a:t>
                      </a:r>
                      <a:r>
                        <a:rPr lang="en-US" sz="18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Quang</a:t>
                      </a:r>
                      <a:r>
                        <a:rPr lang="en-US" sz="1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Nam PC for participating and become a member of GCOM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Office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58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2BB3-845E-4741-96E7-97AD49C4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03" y="536507"/>
            <a:ext cx="10663776" cy="52084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PH" dirty="0">
                <a:solidFill>
                  <a:schemeClr val="bg1"/>
                </a:solidFill>
              </a:rPr>
              <a:t>Tam </a:t>
            </a:r>
            <a:r>
              <a:rPr lang="en-PH" dirty="0" err="1">
                <a:solidFill>
                  <a:schemeClr val="bg1"/>
                </a:solidFill>
              </a:rPr>
              <a:t>Ky</a:t>
            </a:r>
            <a:r>
              <a:rPr lang="en-PH" dirty="0">
                <a:solidFill>
                  <a:schemeClr val="bg1"/>
                </a:solidFill>
              </a:rPr>
              <a:t> City, </a:t>
            </a:r>
            <a:r>
              <a:rPr lang="en-PH" dirty="0" err="1">
                <a:solidFill>
                  <a:schemeClr val="bg1"/>
                </a:solidFill>
              </a:rPr>
              <a:t>Quang</a:t>
            </a:r>
            <a:r>
              <a:rPr lang="en-PH" dirty="0">
                <a:solidFill>
                  <a:schemeClr val="bg1"/>
                </a:solidFill>
              </a:rPr>
              <a:t> Nam province, Vietnam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8940-FA41-4D88-9497-9EEC5BF8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PH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PH" sz="1100" b="0" i="0" u="none" strike="noStrike" kern="1200" cap="none" spc="0" normalizeH="0" baseline="0" noProof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C975C-DAB6-48BA-A678-95B43B6B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B487-36FD-4CED-B07A-1A81FC6540B1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166" y="1340166"/>
            <a:ext cx="6110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Total area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is </a:t>
            </a:r>
            <a:r>
              <a:rPr lang="en-US" sz="2600"/>
              <a:t>9,263.56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ha.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By 2019: Total population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of about 150,000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people, is the central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city of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Quang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 Nam province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Administratively, the city has 09 urban wards (</a:t>
            </a:r>
            <a:r>
              <a:rPr lang="en-PH" sz="2600" dirty="0"/>
              <a:t>Truong Xuan, An My, An </a:t>
            </a:r>
            <a:r>
              <a:rPr lang="en-PH" sz="2600" dirty="0" err="1"/>
              <a:t>Phu</a:t>
            </a:r>
            <a:r>
              <a:rPr lang="en-PH" sz="2600" dirty="0"/>
              <a:t>, An Son, An Xuan, </a:t>
            </a:r>
            <a:r>
              <a:rPr lang="en-PH" sz="2600" dirty="0" err="1"/>
              <a:t>Hoa</a:t>
            </a:r>
            <a:r>
              <a:rPr lang="en-PH" sz="2600" dirty="0"/>
              <a:t> </a:t>
            </a:r>
            <a:r>
              <a:rPr lang="en-PH" sz="2600" dirty="0" err="1"/>
              <a:t>Huong</a:t>
            </a:r>
            <a:r>
              <a:rPr lang="en-PH" sz="2600" dirty="0"/>
              <a:t>, </a:t>
            </a:r>
            <a:r>
              <a:rPr lang="en-PH" sz="2600" dirty="0" err="1"/>
              <a:t>Hoan</a:t>
            </a:r>
            <a:r>
              <a:rPr lang="en-PH" sz="2600" dirty="0"/>
              <a:t> </a:t>
            </a:r>
            <a:r>
              <a:rPr lang="en-PH" sz="2600" dirty="0" err="1"/>
              <a:t>Thuan</a:t>
            </a:r>
            <a:r>
              <a:rPr lang="en-PH" sz="2600" dirty="0"/>
              <a:t>, </a:t>
            </a:r>
            <a:r>
              <a:rPr lang="en-PH" sz="2600" dirty="0" err="1"/>
              <a:t>Phuoc</a:t>
            </a:r>
            <a:r>
              <a:rPr lang="en-PH" sz="2600" dirty="0"/>
              <a:t> </a:t>
            </a:r>
            <a:r>
              <a:rPr lang="en-PH" sz="2600" dirty="0" err="1"/>
              <a:t>Hoa</a:t>
            </a:r>
            <a:r>
              <a:rPr lang="en-PH" sz="2600" dirty="0"/>
              <a:t> and Tan </a:t>
            </a:r>
            <a:r>
              <a:rPr lang="en-PH" sz="2600" dirty="0" err="1"/>
              <a:t>Thanh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), and 4 communes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(</a:t>
            </a:r>
            <a:r>
              <a:rPr lang="en-PH" sz="2600" dirty="0"/>
              <a:t>Tam Ngoc, Tam </a:t>
            </a:r>
            <a:r>
              <a:rPr lang="en-PH" sz="2600" dirty="0" err="1"/>
              <a:t>Phu</a:t>
            </a:r>
            <a:r>
              <a:rPr lang="en-PH" sz="2600" dirty="0"/>
              <a:t>, Tam </a:t>
            </a:r>
            <a:r>
              <a:rPr lang="en-PH" sz="2600" dirty="0" err="1"/>
              <a:t>Thang</a:t>
            </a:r>
            <a:r>
              <a:rPr lang="en-PH" sz="2600" dirty="0"/>
              <a:t> and Tam </a:t>
            </a:r>
            <a:r>
              <a:rPr lang="en-PH" sz="2600" dirty="0" err="1"/>
              <a:t>Thanh</a:t>
            </a:r>
            <a:r>
              <a:rPr lang="en-PH" sz="2600" dirty="0"/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5696A-6EBE-4A63-91E3-FDCB1CCA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16" y="1186543"/>
            <a:ext cx="4062763" cy="52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m Ky Photos - Featured Images of Tam Ky, Quang Nam Province - Tripadvisor">
            <a:extLst>
              <a:ext uri="{FF2B5EF4-FFF2-40B4-BE49-F238E27FC236}">
                <a16:creationId xmlns:a16="http://schemas.microsoft.com/office/drawing/2014/main" id="{DDD6418B-F05C-43BD-9A48-BF353BDB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9"/>
          <a:stretch/>
        </p:blipFill>
        <p:spPr bwMode="auto">
          <a:xfrm>
            <a:off x="87156" y="85064"/>
            <a:ext cx="6264739" cy="29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ral art revitalises central fishing village - Vietnam National  Administration of Tourism">
            <a:extLst>
              <a:ext uri="{FF2B5EF4-FFF2-40B4-BE49-F238E27FC236}">
                <a16:creationId xmlns:a16="http://schemas.microsoft.com/office/drawing/2014/main" id="{587E8D8B-F34E-4A16-ACAC-683A9D56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59" y="92102"/>
            <a:ext cx="5710784" cy="29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oden-fish-Tam-Thanh-Mural-Village-Tam-Ky-City-Quang-Nam-Province -  Scooter Saigon Tour">
            <a:extLst>
              <a:ext uri="{FF2B5EF4-FFF2-40B4-BE49-F238E27FC236}">
                <a16:creationId xmlns:a16="http://schemas.microsoft.com/office/drawing/2014/main" id="{EC174004-4911-4868-9628-A7433EE6A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4"/>
          <a:stretch/>
        </p:blipFill>
        <p:spPr bwMode="auto">
          <a:xfrm>
            <a:off x="6394059" y="3096887"/>
            <a:ext cx="5710783" cy="34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m Ky – as tender as an afternoon nap - Nhà Có Hai Người">
            <a:extLst>
              <a:ext uri="{FF2B5EF4-FFF2-40B4-BE49-F238E27FC236}">
                <a16:creationId xmlns:a16="http://schemas.microsoft.com/office/drawing/2014/main" id="{D1E8BFE2-2BDF-4585-88D2-CF684A0B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8" y="3095261"/>
            <a:ext cx="6264739" cy="34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567" y="2238500"/>
            <a:ext cx="6949440" cy="3143393"/>
          </a:xfrm>
        </p:spPr>
        <p:txBody>
          <a:bodyPr>
            <a:normAutofit/>
          </a:bodyPr>
          <a:lstStyle/>
          <a:p>
            <a:r>
              <a:rPr lang="en-PH" sz="4400" dirty="0"/>
              <a:t>Targets and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For Mitigation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32134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3652-F551-4467-9B84-31587B93F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403" y="1226253"/>
            <a:ext cx="5564872" cy="5208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PH" dirty="0"/>
              <a:t>Mitigation Targets </a:t>
            </a:r>
            <a:r>
              <a:rPr lang="en-US" dirty="0"/>
              <a:t>(period until 2030)</a:t>
            </a:r>
            <a:r>
              <a:rPr lang="en-PH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9114E-3923-497D-BB18-2B83EA397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6253"/>
            <a:ext cx="5642596" cy="5208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PH" dirty="0"/>
              <a:t>Adaptation Goals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D4DF0-AD7B-449B-87FB-E47946FE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5</a:t>
            </a:fld>
            <a:endParaRPr lang="en-PH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124C22-171E-4BBE-8738-16D86C22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C4F99D-58A1-4B57-A899-3408BFAB9A08}"/>
              </a:ext>
            </a:extLst>
          </p:cNvPr>
          <p:cNvSpPr txBox="1">
            <a:spLocks/>
          </p:cNvSpPr>
          <p:nvPr/>
        </p:nvSpPr>
        <p:spPr>
          <a:xfrm>
            <a:off x="453402" y="536507"/>
            <a:ext cx="11399039" cy="5208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dirty="0">
                <a:solidFill>
                  <a:schemeClr val="bg1"/>
                </a:solidFill>
              </a:rPr>
              <a:t>Tam </a:t>
            </a:r>
            <a:r>
              <a:rPr lang="en-PH" dirty="0" err="1">
                <a:solidFill>
                  <a:schemeClr val="bg1"/>
                </a:solidFill>
              </a:rPr>
              <a:t>Ky</a:t>
            </a:r>
            <a:r>
              <a:rPr lang="en-PH" dirty="0">
                <a:solidFill>
                  <a:schemeClr val="bg1"/>
                </a:solidFill>
              </a:rPr>
              <a:t> Proposed CAP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3" y="2482516"/>
            <a:ext cx="4828351" cy="4146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201" y="17916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Consistent with the Viet Nam NDC, 9% reduction in total greenhouse gas emissions compared to the BAU scenario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1418C5-7DE6-4F73-80D9-24CBDBA3B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690067"/>
              </p:ext>
            </p:extLst>
          </p:nvPr>
        </p:nvGraphicFramePr>
        <p:xfrm>
          <a:off x="6172200" y="1915999"/>
          <a:ext cx="5642596" cy="45916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2097">
                  <a:extLst>
                    <a:ext uri="{9D8B030D-6E8A-4147-A177-3AD203B41FA5}">
                      <a16:colId xmlns:a16="http://schemas.microsoft.com/office/drawing/2014/main" val="3344800567"/>
                    </a:ext>
                  </a:extLst>
                </a:gridCol>
                <a:gridCol w="3940499">
                  <a:extLst>
                    <a:ext uri="{9D8B030D-6E8A-4147-A177-3AD203B41FA5}">
                      <a16:colId xmlns:a16="http://schemas.microsoft.com/office/drawing/2014/main" val="1746521559"/>
                    </a:ext>
                  </a:extLst>
                </a:gridCol>
              </a:tblGrid>
              <a:tr h="511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Elements at Risk</a:t>
                      </a:r>
                      <a:endParaRPr lang="en-P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Adaptation Goals/Objectives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04316"/>
                  </a:ext>
                </a:extLst>
              </a:tr>
              <a:tr h="1298047">
                <a:tc>
                  <a:txBody>
                    <a:bodyPr/>
                    <a:lstStyle/>
                    <a:p>
                      <a:r>
                        <a:rPr lang="en-US" sz="1800" dirty="0"/>
                        <a:t>Population</a:t>
                      </a:r>
                      <a:endParaRPr lang="en-P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Strengthening  the adaptive capacity of communities and households (esp i</a:t>
                      </a:r>
                      <a:r>
                        <a:rPr lang="en-PH" sz="1800">
                          <a:solidFill>
                            <a:schemeClr val="tx1"/>
                          </a:solidFill>
                        </a:rPr>
                        <a:t>nfants</a:t>
                      </a:r>
                      <a:r>
                        <a:rPr lang="en-PH" sz="18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PH" sz="1800" baseline="0" dirty="0">
                          <a:solidFill>
                            <a:schemeClr val="tx1"/>
                          </a:solidFill>
                        </a:rPr>
                        <a:t>and elderly people and </a:t>
                      </a:r>
                      <a:r>
                        <a:rPr lang="en-PH" sz="1800" baseline="0">
                          <a:solidFill>
                            <a:schemeClr val="tx1"/>
                          </a:solidFill>
                        </a:rPr>
                        <a:t>street workers), particularly in flood-prone areas: Tam Thang commune, Tan Thanh, Phuoc Hoa, Hoa Huong ward</a:t>
                      </a:r>
                      <a:endParaRPr lang="en-P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81060"/>
                  </a:ext>
                </a:extLst>
              </a:tr>
              <a:tr h="916178">
                <a:tc>
                  <a:txBody>
                    <a:bodyPr/>
                    <a:lstStyle/>
                    <a:p>
                      <a:r>
                        <a:rPr lang="en-US" sz="1800" dirty="0"/>
                        <a:t>Infrastructure</a:t>
                      </a:r>
                      <a:endParaRPr lang="en-P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>
                          <a:solidFill>
                            <a:schemeClr val="tx1"/>
                          </a:solidFill>
                        </a:rPr>
                        <a:t>Roads;</a:t>
                      </a:r>
                      <a:r>
                        <a:rPr lang="en-PH" sz="1800" baseline="0" dirty="0">
                          <a:solidFill>
                            <a:schemeClr val="tx1"/>
                          </a:solidFill>
                        </a:rPr>
                        <a:t> power supply stations and electricity lines; water supply systems and fresh water reservoirs </a:t>
                      </a:r>
                      <a:endParaRPr lang="en-P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64746"/>
                  </a:ext>
                </a:extLst>
              </a:tr>
              <a:tr h="1298047">
                <a:tc>
                  <a:txBody>
                    <a:bodyPr/>
                    <a:lstStyle/>
                    <a:p>
                      <a:r>
                        <a:rPr lang="en-US" sz="1800" dirty="0"/>
                        <a:t>Land Use</a:t>
                      </a:r>
                      <a:endParaRPr lang="en-P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/>
                        <a:t>Land for urban agriculture with climate resilience</a:t>
                      </a:r>
                      <a:r>
                        <a:rPr lang="en-PH" sz="1800" baseline="0"/>
                        <a:t>, </a:t>
                      </a:r>
                      <a:r>
                        <a:rPr lang="en-PH" sz="1800" baseline="0" dirty="0"/>
                        <a:t>particularly </a:t>
                      </a:r>
                      <a:r>
                        <a:rPr lang="en-PH" sz="1800" baseline="0"/>
                        <a:t>in flood-prone areas; increase green areas in the city  </a:t>
                      </a:r>
                      <a:r>
                        <a:rPr lang="en-PH" sz="1800" baseline="0" dirty="0"/>
                        <a:t>. </a:t>
                      </a:r>
                      <a:endParaRPr lang="en-P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6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Mitigation Specific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Strategies/Projects/Activities</a:t>
            </a:r>
          </a:p>
        </p:txBody>
      </p:sp>
    </p:spTree>
    <p:extLst>
      <p:ext uri="{BB962C8B-B14F-4D97-AF65-F5344CB8AC3E}">
        <p14:creationId xmlns:p14="http://schemas.microsoft.com/office/powerpoint/2010/main" val="8911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3498-C0F7-4CAC-9D62-214F3677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70" y="276087"/>
            <a:ext cx="9371949" cy="1165851"/>
          </a:xfrm>
        </p:spPr>
        <p:txBody>
          <a:bodyPr anchor="t"/>
          <a:lstStyle/>
          <a:p>
            <a:r>
              <a:rPr lang="en-US" b="1" dirty="0"/>
              <a:t>Potential Mitigation Actions</a:t>
            </a:r>
            <a:endParaRPr lang="en-P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0190B-ADF1-44E4-8A03-DB9A993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7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B91D-A1C1-44D6-944D-26EFF25F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42D86-E52E-40E4-9BB6-FBA29AB8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C05AF40-36E9-44F5-853F-66C12B2CC601}"/>
              </a:ext>
            </a:extLst>
          </p:cNvPr>
          <p:cNvGraphicFramePr>
            <a:graphicFrameLocks noGrp="1"/>
          </p:cNvGraphicFramePr>
          <p:nvPr/>
        </p:nvGraphicFramePr>
        <p:xfrm>
          <a:off x="1186961" y="1265198"/>
          <a:ext cx="10515602" cy="52865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9285">
                  <a:extLst>
                    <a:ext uri="{9D8B030D-6E8A-4147-A177-3AD203B41FA5}">
                      <a16:colId xmlns:a16="http://schemas.microsoft.com/office/drawing/2014/main" val="426878315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3804770427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val="273427200"/>
                    </a:ext>
                  </a:extLst>
                </a:gridCol>
                <a:gridCol w="3481755">
                  <a:extLst>
                    <a:ext uri="{9D8B030D-6E8A-4147-A177-3AD203B41FA5}">
                      <a16:colId xmlns:a16="http://schemas.microsoft.com/office/drawing/2014/main" val="2967824762"/>
                    </a:ext>
                  </a:extLst>
                </a:gridCol>
              </a:tblGrid>
              <a:tr h="65314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Sector</a:t>
                      </a:r>
                      <a:endParaRPr lang="en-P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Target for the Action for the CAP period</a:t>
                      </a:r>
                      <a:endParaRPr lang="en-P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Actions to Achieve the Target</a:t>
                      </a:r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57344"/>
                  </a:ext>
                </a:extLst>
              </a:tr>
              <a:tr h="518612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Already Planned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New or Adjusted Actions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65425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r>
                        <a:rPr lang="en-US" dirty="0"/>
                        <a:t>Stationary Energy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dirty="0"/>
                        <a:t>5 percent of energy</a:t>
                      </a:r>
                      <a:r>
                        <a:rPr lang="en-PH" baseline="0" dirty="0"/>
                        <a:t> losses will be secured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Energy</a:t>
                      </a:r>
                      <a:r>
                        <a:rPr lang="en-PH" baseline="0" dirty="0"/>
                        <a:t> saving program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Introduce</a:t>
                      </a:r>
                      <a:r>
                        <a:rPr lang="en-PH" baseline="0" dirty="0"/>
                        <a:t> solar panel and mini wind power station in suitable </a:t>
                      </a:r>
                      <a:r>
                        <a:rPr lang="en-PH" baseline="0"/>
                        <a:t>communities </a:t>
                      </a:r>
                    </a:p>
                    <a:p>
                      <a:r>
                        <a:rPr lang="en-PH"/>
                        <a:t>Smart grid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50031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r>
                        <a:rPr lang="en-US" dirty="0"/>
                        <a:t>Transportation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dirty="0"/>
                        <a:t>Increase 10% of people using public transport;</a:t>
                      </a:r>
                    </a:p>
                    <a:p>
                      <a:pPr algn="l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Public transportation </a:t>
                      </a:r>
                      <a:r>
                        <a:rPr lang="en-PH"/>
                        <a:t>program</a:t>
                      </a:r>
                      <a:r>
                        <a:rPr lang="en-PH" baseline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Improve bus infrastructure, services, and operations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Create</a:t>
                      </a:r>
                      <a:r>
                        <a:rPr lang="en-PH" baseline="0" dirty="0"/>
                        <a:t> a better facility for people using public transportation and bikes, for example setup bike parking station for free and bike </a:t>
                      </a:r>
                      <a:r>
                        <a:rPr lang="en-PH" baseline="0"/>
                        <a:t>rental </a:t>
                      </a:r>
                    </a:p>
                    <a:p>
                      <a:r>
                        <a:rPr lang="en-US"/>
                        <a:t>Improve fuel economy and reduce CO2 from bus and/or light rail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8675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dirty="0"/>
                        <a:t>Reduce 5-10%</a:t>
                      </a:r>
                      <a:r>
                        <a:rPr lang="en-PH" baseline="0" dirty="0"/>
                        <a:t> of water losses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Clean water</a:t>
                      </a:r>
                      <a:r>
                        <a:rPr lang="en-PH" baseline="0" dirty="0"/>
                        <a:t> supply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Water pricing and water conservation schemes</a:t>
                      </a:r>
                      <a:r>
                        <a:rPr lang="en-PH" baseline="0" dirty="0"/>
                        <a:t> </a:t>
                      </a:r>
                      <a:r>
                        <a:rPr lang="en-PH" baseline="0"/>
                        <a:t>introduced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>
                          <a:solidFill>
                            <a:schemeClr val="tx1"/>
                          </a:solidFill>
                        </a:rPr>
                        <a:t>Water recycling and reclamation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5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3498-C0F7-4CAC-9D62-214F3677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70" y="276087"/>
            <a:ext cx="9371949" cy="1165851"/>
          </a:xfrm>
        </p:spPr>
        <p:txBody>
          <a:bodyPr anchor="t"/>
          <a:lstStyle/>
          <a:p>
            <a:r>
              <a:rPr lang="en-US" b="1" dirty="0"/>
              <a:t>Potential Mitigation Actions</a:t>
            </a:r>
            <a:endParaRPr lang="en-P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0190B-ADF1-44E4-8A03-DB9A993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8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B91D-A1C1-44D6-944D-26EFF25F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42D86-E52E-40E4-9BB6-FBA29AB8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C05AF40-36E9-44F5-853F-66C12B2CC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19168"/>
              </p:ext>
            </p:extLst>
          </p:nvPr>
        </p:nvGraphicFramePr>
        <p:xfrm>
          <a:off x="1186961" y="1265198"/>
          <a:ext cx="10515602" cy="44949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9285">
                  <a:extLst>
                    <a:ext uri="{9D8B030D-6E8A-4147-A177-3AD203B41FA5}">
                      <a16:colId xmlns:a16="http://schemas.microsoft.com/office/drawing/2014/main" val="426878315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3804770427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val="273427200"/>
                    </a:ext>
                  </a:extLst>
                </a:gridCol>
                <a:gridCol w="3481755">
                  <a:extLst>
                    <a:ext uri="{9D8B030D-6E8A-4147-A177-3AD203B41FA5}">
                      <a16:colId xmlns:a16="http://schemas.microsoft.com/office/drawing/2014/main" val="2967824762"/>
                    </a:ext>
                  </a:extLst>
                </a:gridCol>
              </a:tblGrid>
              <a:tr h="65314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Sector</a:t>
                      </a:r>
                      <a:endParaRPr lang="en-P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Target for the Action for the CAP period</a:t>
                      </a:r>
                      <a:endParaRPr lang="en-PH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Actions to Achieve the Target</a:t>
                      </a:r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57344"/>
                  </a:ext>
                </a:extLst>
              </a:tr>
              <a:tr h="518612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Already Planned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New or Adjusted Actions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65425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r>
                        <a:rPr lang="en-PH"/>
                        <a:t>Waste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Deploying waste separation at source, minimizing plastic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>
                          <a:solidFill>
                            <a:schemeClr val="tx1"/>
                          </a:solidFill>
                        </a:rPr>
                        <a:t>Recycling or composting collections and/or facilities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>
                          <a:solidFill>
                            <a:schemeClr val="tx1"/>
                          </a:solidFill>
                        </a:rPr>
                        <a:t>Waste prevention policies and programs</a:t>
                      </a:r>
                    </a:p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>
                          <a:solidFill>
                            <a:schemeClr val="tx1"/>
                          </a:solidFill>
                        </a:rPr>
                        <a:t>Improve the efficiency of waste collection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800">
                          <a:solidFill>
                            <a:schemeClr val="tx1"/>
                          </a:solidFill>
                        </a:rPr>
                        <a:t>Recyclables and organics separation from other waste</a:t>
                      </a:r>
                    </a:p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50031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8675"/>
                  </a:ext>
                </a:extLst>
              </a:tr>
              <a:tr h="51861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5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/>
              <a:t>Prioritized </a:t>
            </a:r>
            <a:r>
              <a:rPr lang="en-PH" sz="4400" dirty="0"/>
              <a:t>Adaptation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6167-60F5-495E-9D39-9B26E902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Strategies/Projects/Activities</a:t>
            </a:r>
          </a:p>
        </p:txBody>
      </p:sp>
    </p:spTree>
    <p:extLst>
      <p:ext uri="{BB962C8B-B14F-4D97-AF65-F5344CB8AC3E}">
        <p14:creationId xmlns:p14="http://schemas.microsoft.com/office/powerpoint/2010/main" val="10097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710</Words>
  <Application>Microsoft Office PowerPoint</Application>
  <PresentationFormat>Widescreen</PresentationFormat>
  <Paragraphs>122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Ecology 16x9</vt:lpstr>
      <vt:lpstr>Tam Ky City Climate Action Planning </vt:lpstr>
      <vt:lpstr>Tam Ky City, Quang Nam province, Vietnam </vt:lpstr>
      <vt:lpstr>PowerPoint Presentation</vt:lpstr>
      <vt:lpstr>Targets and Objectives</vt:lpstr>
      <vt:lpstr>PowerPoint Presentation</vt:lpstr>
      <vt:lpstr>Mitigation Specific Actions</vt:lpstr>
      <vt:lpstr>Potential Mitigation Actions</vt:lpstr>
      <vt:lpstr>Potential Mitigation Actions</vt:lpstr>
      <vt:lpstr>Prioritized Adaptation Actions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Formulation</dc:title>
  <dc:creator>Maria Adelaida Cea</dc:creator>
  <cp:lastModifiedBy>Viet Ha Dang</cp:lastModifiedBy>
  <cp:revision>59</cp:revision>
  <dcterms:created xsi:type="dcterms:W3CDTF">2020-05-03T17:21:38Z</dcterms:created>
  <dcterms:modified xsi:type="dcterms:W3CDTF">2020-12-17T04:16:35Z</dcterms:modified>
</cp:coreProperties>
</file>